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67" r:id="rId3"/>
    <p:sldMasterId id="2147483668" r:id="rId4"/>
  </p:sldMasterIdLst>
  <p:notesMasterIdLst>
    <p:notesMasterId r:id="rId70"/>
  </p:notesMasterIdLst>
  <p:sldIdLst>
    <p:sldId id="374" r:id="rId5"/>
    <p:sldId id="339" r:id="rId6"/>
    <p:sldId id="366" r:id="rId7"/>
    <p:sldId id="261" r:id="rId8"/>
    <p:sldId id="342" r:id="rId9"/>
    <p:sldId id="262" r:id="rId10"/>
    <p:sldId id="264" r:id="rId11"/>
    <p:sldId id="265" r:id="rId12"/>
    <p:sldId id="343" r:id="rId13"/>
    <p:sldId id="340" r:id="rId14"/>
    <p:sldId id="373" r:id="rId15"/>
    <p:sldId id="368" r:id="rId16"/>
    <p:sldId id="367" r:id="rId17"/>
    <p:sldId id="344" r:id="rId18"/>
    <p:sldId id="272" r:id="rId19"/>
    <p:sldId id="273" r:id="rId20"/>
    <p:sldId id="327" r:id="rId21"/>
    <p:sldId id="274" r:id="rId22"/>
    <p:sldId id="371" r:id="rId23"/>
    <p:sldId id="370" r:id="rId24"/>
    <p:sldId id="333" r:id="rId25"/>
    <p:sldId id="280" r:id="rId26"/>
    <p:sldId id="281" r:id="rId27"/>
    <p:sldId id="284" r:id="rId28"/>
    <p:sldId id="287" r:id="rId29"/>
    <p:sldId id="288" r:id="rId30"/>
    <p:sldId id="291" r:id="rId31"/>
    <p:sldId id="331" r:id="rId32"/>
    <p:sldId id="294" r:id="rId33"/>
    <p:sldId id="360" r:id="rId34"/>
    <p:sldId id="364" r:id="rId35"/>
    <p:sldId id="293" r:id="rId36"/>
    <p:sldId id="296" r:id="rId37"/>
    <p:sldId id="297" r:id="rId38"/>
    <p:sldId id="298" r:id="rId39"/>
    <p:sldId id="299" r:id="rId40"/>
    <p:sldId id="300" r:id="rId41"/>
    <p:sldId id="301" r:id="rId42"/>
    <p:sldId id="337" r:id="rId43"/>
    <p:sldId id="362" r:id="rId44"/>
    <p:sldId id="365" r:id="rId45"/>
    <p:sldId id="335" r:id="rId46"/>
    <p:sldId id="369" r:id="rId47"/>
    <p:sldId id="302" r:id="rId48"/>
    <p:sldId id="304" r:id="rId49"/>
    <p:sldId id="310" r:id="rId50"/>
    <p:sldId id="305" r:id="rId51"/>
    <p:sldId id="313" r:id="rId52"/>
    <p:sldId id="306" r:id="rId53"/>
    <p:sldId id="349" r:id="rId54"/>
    <p:sldId id="314" r:id="rId55"/>
    <p:sldId id="315" r:id="rId56"/>
    <p:sldId id="316" r:id="rId57"/>
    <p:sldId id="317" r:id="rId58"/>
    <p:sldId id="347" r:id="rId59"/>
    <p:sldId id="355" r:id="rId60"/>
    <p:sldId id="356" r:id="rId61"/>
    <p:sldId id="359" r:id="rId62"/>
    <p:sldId id="372" r:id="rId63"/>
    <p:sldId id="361" r:id="rId64"/>
    <p:sldId id="350" r:id="rId65"/>
    <p:sldId id="351" r:id="rId66"/>
    <p:sldId id="352" r:id="rId67"/>
    <p:sldId id="353" r:id="rId68"/>
    <p:sldId id="35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032" autoAdjust="0"/>
    <p:restoredTop sz="73491" autoAdjust="0"/>
  </p:normalViewPr>
  <p:slideViewPr>
    <p:cSldViewPr>
      <p:cViewPr varScale="1">
        <p:scale>
          <a:sx n="97" d="100"/>
          <a:sy n="97" d="100"/>
        </p:scale>
        <p:origin x="-7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C03DD-BD1E-4B31-B5B1-51696F96986A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B3245-6D31-40BB-80B0-2F3DC2A2C68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E34C93-11EF-4AC0-BFD8-360DC69005EE}" type="slidenum">
              <a:rPr lang="en-US"/>
              <a:pPr/>
              <a:t>1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Verdana" pitchFamily="80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of us in game development are up against huge production</a:t>
            </a:r>
            <a:r>
              <a:rPr lang="en-US" baseline="0" dirty="0" smtClean="0"/>
              <a:t> challenges because of the specifics of our game designs.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poses significant challenges for content creators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Bungie: 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Sandbox game design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Large scale Cinematic production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Combinatorial explosion:   Need an animation for 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each character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holding each weapon 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for each seat of every vehicle 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and each movement class.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Design driven – need full set of prototype animation immediately.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Cinematic production runs parallel to game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addition:</a:t>
            </a:r>
            <a:r>
              <a:rPr lang="en-US" baseline="0" dirty="0" smtClean="0"/>
              <a:t> </a:t>
            </a:r>
            <a:r>
              <a:rPr lang="en-US" dirty="0" smtClean="0"/>
              <a:t>Halo</a:t>
            </a:r>
            <a:r>
              <a:rPr lang="en-US" baseline="0" dirty="0" smtClean="0"/>
              <a:t> 3 Theater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Replay games and watch from any angle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r>
              <a:rPr lang="en-US" baseline="0" dirty="0" smtClean="0"/>
              <a:t>Design driven – need full set of prototype animation immediately.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</a:t>
            </a:r>
            <a:r>
              <a:rPr lang="en-US" baseline="0" dirty="0" smtClean="0"/>
              <a:t> is the fully functional weapon rig tool.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uses the technique of Semantic Traversal to connect script code to rig data in the Maya scene.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rig controls that automatically align to the handle and stock. 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I’m David Hunt from Bungie and this is Modular Procedural</a:t>
            </a:r>
            <a:r>
              <a:rPr lang="en-US" baseline="0" dirty="0" smtClean="0"/>
              <a:t> Rigging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First let me say what a </a:t>
            </a:r>
            <a:r>
              <a:rPr lang="en-US" baseline="0" dirty="0" smtClean="0"/>
              <a:t>huge honor to get to present here at GDC.  This is one of the main places where I have come to learn about how to do what I do.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Acknowledge the audience.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&lt;read the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&lt;read the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(notes:) Make the DG work like</a:t>
            </a:r>
            <a:r>
              <a:rPr lang="en-US" baseline="0" dirty="0" smtClean="0"/>
              <a:t> the DAG</a:t>
            </a:r>
          </a:p>
          <a:p>
            <a:endParaRPr lang="en-US" baseline="0" dirty="0" smtClean="0"/>
          </a:p>
          <a:p>
            <a:r>
              <a:rPr lang="en-US" baseline="0" dirty="0" smtClean="0"/>
              <a:t>Emphasize that it can be used for all kinds of things other than just character rigs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Material</a:t>
            </a:r>
            <a:r>
              <a:rPr lang="en-US" baseline="0" dirty="0" smtClean="0"/>
              <a:t> in this session was originally written for the Bungie Autodesk Masterclass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November of 2008 I delivered this as a 3 hour class at each of these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material here has been optimized for a shorter format.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I will talk a lot about specific mechanics of developing Maya the general theory is applicable to any 3d application: Max, Maya, Softimage, etc.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let’s take the concept of the Metadata node graph and use</a:t>
            </a:r>
            <a:r>
              <a:rPr lang="en-US" baseline="0" dirty="0" smtClean="0"/>
              <a:t> it when building animation rigs.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Modular Procedural Rigging is the concept of automatically creating similar rig components for different parts of the body.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think of the body in terms of regions as Jason </a:t>
            </a:r>
            <a:r>
              <a:rPr lang="en-US" baseline="0" dirty="0" err="1" smtClean="0"/>
              <a:t>Schleifer</a:t>
            </a:r>
            <a:r>
              <a:rPr lang="en-US" baseline="0" dirty="0" smtClean="0"/>
              <a:t> discussed in his </a:t>
            </a:r>
            <a:r>
              <a:rPr lang="en-US" baseline="0" dirty="0" err="1" smtClean="0"/>
              <a:t>Masterclass</a:t>
            </a:r>
            <a:r>
              <a:rPr lang="en-US" baseline="0" dirty="0" smtClean="0"/>
              <a:t>, Animator Friendly Rigging.  Back, Neck, Arms, Legs, Fingers, Face</a:t>
            </a:r>
            <a:r>
              <a:rPr lang="en-US" baseline="0" smtClean="0"/>
              <a:t>. 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Click, Click, Bang!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 This rig</a:t>
            </a:r>
            <a:r>
              <a:rPr lang="en-US" baseline="0" dirty="0" smtClean="0"/>
              <a:t> component is too simple for an arm rig.  Need FK/IK switching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BA60E-738E-4E74-B0B2-D7F1E93B8DDE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That lead to what we use today</a:t>
            </a:r>
            <a:r>
              <a:rPr lang="en-US" baseline="0" dirty="0" smtClean="0"/>
              <a:t> to handle rig updating: </a:t>
            </a:r>
            <a:r>
              <a:rPr lang="en-US" baseline="0" dirty="0" err="1" smtClean="0"/>
              <a:t>Xrig</a:t>
            </a:r>
            <a:r>
              <a:rPr lang="en-US" baseline="0" dirty="0" smtClean="0"/>
              <a:t> Live.  It is basically our own form of file referencing.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tracks version number on all parts of the rig and allows us to run update scripts throughout our scenes.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</a:t>
            </a:r>
            <a:r>
              <a:rPr lang="en-US" baseline="0" dirty="0" smtClean="0"/>
              <a:t> tool </a:t>
            </a:r>
            <a:r>
              <a:rPr lang="en-US" baseline="0" dirty="0" err="1" smtClean="0"/>
              <a:t>ReAnimator</a:t>
            </a:r>
            <a:r>
              <a:rPr lang="en-US" baseline="0" dirty="0" smtClean="0"/>
              <a:t> allows animators to pull motion from other sources.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Skeleton to rig retargeting</a:t>
            </a:r>
          </a:p>
          <a:p>
            <a:r>
              <a:rPr lang="en-US" dirty="0" smtClean="0"/>
              <a:t>Transfer motion to rig</a:t>
            </a:r>
          </a:p>
          <a:p>
            <a:r>
              <a:rPr lang="en-US" dirty="0" smtClean="0"/>
              <a:t>Pose ripping</a:t>
            </a:r>
          </a:p>
          <a:p>
            <a:r>
              <a:rPr lang="en-US" dirty="0" smtClean="0"/>
              <a:t>Export rig motion to baked skeleton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Rick </a:t>
            </a:r>
            <a:r>
              <a:rPr lang="en-US" baseline="0" dirty="0" err="1" smtClean="0"/>
              <a:t>Lico</a:t>
            </a:r>
            <a:r>
              <a:rPr lang="en-US" baseline="0" dirty="0" smtClean="0"/>
              <a:t>: new animation lead.  Technique of: Open Source Animation.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multiple input sources for character motion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hand </a:t>
            </a:r>
            <a:r>
              <a:rPr lang="en-US" baseline="0" dirty="0" err="1" smtClean="0"/>
              <a:t>keyframed</a:t>
            </a:r>
            <a:endParaRPr lang="en-US" baseline="0" dirty="0" smtClean="0"/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physics simulations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motion capture.</a:t>
            </a:r>
          </a:p>
          <a:p>
            <a:endParaRPr lang="en-US" dirty="0" smtClean="0"/>
          </a:p>
          <a:p>
            <a:r>
              <a:rPr lang="en-US" dirty="0" smtClean="0"/>
              <a:t>Challenge:</a:t>
            </a:r>
            <a:r>
              <a:rPr lang="en-US" baseline="0" dirty="0" smtClean="0"/>
              <a:t> working with baked </a:t>
            </a:r>
            <a:r>
              <a:rPr lang="en-US" baseline="0" dirty="0" err="1" smtClean="0"/>
              <a:t>keyframe</a:t>
            </a:r>
            <a:r>
              <a:rPr lang="en-US" baseline="0" dirty="0" smtClean="0"/>
              <a:t> data</a:t>
            </a:r>
          </a:p>
          <a:p>
            <a:endParaRPr lang="en-US" dirty="0" smtClean="0"/>
          </a:p>
          <a:p>
            <a:r>
              <a:rPr lang="en-US" dirty="0" smtClean="0"/>
              <a:t>Animating without rig: locator/constraint</a:t>
            </a:r>
            <a:r>
              <a:rPr lang="en-US" baseline="0" dirty="0" smtClean="0"/>
              <a:t> tricks, layers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 video of Rick animating</a:t>
            </a:r>
            <a:r>
              <a:rPr lang="en-US" baseline="0" dirty="0" smtClean="0"/>
              <a:t> without a rig.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modular rig components on the fly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err="1" smtClean="0"/>
              <a:t>Worldspace</a:t>
            </a:r>
            <a:r>
              <a:rPr lang="en-US" baseline="0" dirty="0" smtClean="0"/>
              <a:t> rotation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Freeform IK (FIK)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Inverse Forward Kinematics (IFK)</a:t>
            </a:r>
          </a:p>
          <a:p>
            <a:pPr>
              <a:buFont typeface="Arial" pitchFamily="34" charset="0"/>
              <a:buChar char="•"/>
            </a:pPr>
            <a:endParaRPr lang="en-US" baseline="0" dirty="0" smtClean="0"/>
          </a:p>
          <a:p>
            <a:pPr>
              <a:buFont typeface="Arial" pitchFamily="34" charset="0"/>
              <a:buNone/>
            </a:pPr>
            <a:r>
              <a:rPr lang="en-US" baseline="0" dirty="0" smtClean="0"/>
              <a:t>Animation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another</a:t>
            </a:r>
            <a:r>
              <a:rPr lang="en-US" baseline="0" dirty="0" smtClean="0"/>
              <a:t> animation made by Rick using a combination of the Modular Procedural Rig and the Open Source Animation tool techniques.  It was made even faster than the previous animation and with all of the same baked </a:t>
            </a:r>
            <a:r>
              <a:rPr lang="en-US" baseline="0" dirty="0" err="1" smtClean="0"/>
              <a:t>keyframe</a:t>
            </a:r>
            <a:r>
              <a:rPr lang="en-US" baseline="0" dirty="0" smtClean="0"/>
              <a:t> editing techniques</a:t>
            </a:r>
            <a:r>
              <a:rPr lang="en-US" baseline="0" smtClean="0"/>
              <a:t>. 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C350-B087-4FBA-B8BC-4F1239670D14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rig is the animator’s interface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Advanced rig behavior is a requirement for modern day animation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BB3245-6D31-40BB-80B0-2F3DC2A2C68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GDC09_PPT_Yellow_mai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 algn="l" eaLnBrk="0" hangingPunct="0">
              <a:spcBef>
                <a:spcPts val="672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Lucida Grande"/>
              <a:buChar char="»"/>
              <a:defRPr kumimoji="0" lang="en-US" sz="2800" kern="0">
                <a:solidFill>
                  <a:srgbClr val="000000"/>
                </a:solidFill>
                <a:ea typeface="ヒラギノ角ゴ Pro W3" pitchFamily="80" charset="-128"/>
                <a:cs typeface="ヒラギノ角ゴ Pro W3" pitchFamily="80" charset="-128"/>
              </a:defRPr>
            </a:lvl1pPr>
            <a:lvl6pPr marL="740664" indent="-283464" defTabSz="914400" fontAlgn="base">
              <a:spcBef>
                <a:spcPts val="575"/>
              </a:spcBef>
              <a:buClr>
                <a:schemeClr val="bg1"/>
              </a:buClr>
              <a:buSzPct val="100000"/>
              <a:buFont typeface="Lucida Grande"/>
              <a:buChar char="»"/>
              <a:defRPr/>
            </a:lvl6pPr>
            <a:lvl7pPr marL="1143000" indent="-228600" defTabSz="914400" fontAlgn="base">
              <a:spcBef>
                <a:spcPts val="550"/>
              </a:spcBef>
              <a:buClr>
                <a:schemeClr val="tx2"/>
              </a:buClr>
              <a:buSzPct val="100000"/>
              <a:buFont typeface="Lucida Grande"/>
              <a:buChar char="»"/>
              <a:defRPr/>
            </a:lvl7pPr>
            <a:lvl8pPr marL="1600200" indent="-228600" defTabSz="914400" fontAlgn="base">
              <a:spcBef>
                <a:spcPts val="450"/>
              </a:spcBef>
              <a:buClr>
                <a:schemeClr val="accent1"/>
              </a:buClr>
              <a:buSzPct val="100000"/>
              <a:buFont typeface="Lucida Grande"/>
              <a:buChar char="»"/>
              <a:defRPr/>
            </a:lvl8pPr>
            <a:lvl9pPr marL="2057400" indent="-228600" defTabSz="914400" fontAlgn="base">
              <a:spcBef>
                <a:spcPts val="450"/>
              </a:spcBef>
              <a:buClr>
                <a:schemeClr val="accent1"/>
              </a:buClr>
              <a:buSzPct val="100000"/>
              <a:buFont typeface="Lucida Grande"/>
              <a:buChar char="»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 algn="l" eaLnBrk="0" hangingPunct="0">
              <a:spcBef>
                <a:spcPts val="672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Lucida Grande"/>
              <a:buChar char="»"/>
              <a:defRPr kumimoji="0" lang="en-US" sz="2800" kern="0">
                <a:solidFill>
                  <a:srgbClr val="000000"/>
                </a:solidFill>
                <a:ea typeface="ヒラギノ角ゴ Pro W3" pitchFamily="80" charset="-128"/>
                <a:cs typeface="ヒラギノ角ゴ Pro W3" pitchFamily="80" charset="-128"/>
              </a:defRPr>
            </a:lvl1pPr>
            <a:lvl6pPr marL="740664" indent="-283464" defTabSz="914400" fontAlgn="base">
              <a:spcBef>
                <a:spcPts val="575"/>
              </a:spcBef>
              <a:buClr>
                <a:schemeClr val="bg1"/>
              </a:buClr>
              <a:buSzPct val="100000"/>
              <a:buFont typeface="Lucida Grande"/>
              <a:buChar char="»"/>
              <a:defRPr/>
            </a:lvl6pPr>
            <a:lvl7pPr marL="1143000" indent="-228600" defTabSz="914400" fontAlgn="base">
              <a:spcBef>
                <a:spcPts val="550"/>
              </a:spcBef>
              <a:buClr>
                <a:schemeClr val="tx2"/>
              </a:buClr>
              <a:buSzPct val="100000"/>
              <a:buFont typeface="Lucida Grande"/>
              <a:buChar char="»"/>
              <a:defRPr/>
            </a:lvl7pPr>
            <a:lvl8pPr marL="1600200" indent="-228600" defTabSz="914400" fontAlgn="base">
              <a:spcBef>
                <a:spcPts val="450"/>
              </a:spcBef>
              <a:buClr>
                <a:schemeClr val="accent1"/>
              </a:buClr>
              <a:buSzPct val="100000"/>
              <a:buFont typeface="Lucida Grande"/>
              <a:buChar char="»"/>
              <a:defRPr/>
            </a:lvl8pPr>
            <a:lvl9pPr marL="2057400" indent="-228600" defTabSz="914400" fontAlgn="base">
              <a:spcBef>
                <a:spcPts val="450"/>
              </a:spcBef>
              <a:buClr>
                <a:schemeClr val="accent1"/>
              </a:buClr>
              <a:buSzPct val="100000"/>
              <a:buFont typeface="Lucida Grande"/>
              <a:buChar char="»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 algn="l" eaLnBrk="0" hangingPunct="0">
              <a:spcBef>
                <a:spcPts val="672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Lucida Grande"/>
              <a:buChar char="»"/>
              <a:defRPr kumimoji="0" lang="en-US" sz="2800" kern="0">
                <a:solidFill>
                  <a:srgbClr val="000000"/>
                </a:solidFill>
                <a:ea typeface="ヒラギノ角ゴ Pro W3" pitchFamily="80" charset="-128"/>
                <a:cs typeface="ヒラギノ角ゴ Pro W3" pitchFamily="80" charset="-128"/>
              </a:defRPr>
            </a:lvl1pPr>
            <a:lvl6pPr marL="740664" indent="-283464" defTabSz="914400" fontAlgn="base">
              <a:spcBef>
                <a:spcPts val="575"/>
              </a:spcBef>
              <a:buClr>
                <a:schemeClr val="bg1"/>
              </a:buClr>
              <a:buSzPct val="100000"/>
              <a:buFont typeface="Lucida Grande"/>
              <a:buChar char="»"/>
              <a:defRPr/>
            </a:lvl6pPr>
            <a:lvl7pPr marL="1143000" indent="-228600" defTabSz="914400" fontAlgn="base">
              <a:spcBef>
                <a:spcPts val="550"/>
              </a:spcBef>
              <a:buClr>
                <a:schemeClr val="tx2"/>
              </a:buClr>
              <a:buSzPct val="100000"/>
              <a:buFont typeface="Lucida Grande"/>
              <a:buChar char="»"/>
              <a:defRPr/>
            </a:lvl7pPr>
            <a:lvl8pPr marL="1600200" indent="-228600" defTabSz="914400" fontAlgn="base">
              <a:spcBef>
                <a:spcPts val="450"/>
              </a:spcBef>
              <a:buClr>
                <a:schemeClr val="accent1"/>
              </a:buClr>
              <a:buSzPct val="100000"/>
              <a:buFont typeface="Lucida Grande"/>
              <a:buChar char="»"/>
              <a:defRPr/>
            </a:lvl8pPr>
            <a:lvl9pPr marL="2057400" indent="-228600" defTabSz="914400" fontAlgn="base">
              <a:spcBef>
                <a:spcPts val="450"/>
              </a:spcBef>
              <a:buClr>
                <a:schemeClr val="accent1"/>
              </a:buClr>
              <a:buSzPct val="100000"/>
              <a:buFont typeface="Lucida Grande"/>
              <a:buChar char="»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472" indent="-347472" algn="l" eaLnBrk="0" hangingPunct="0">
              <a:spcBef>
                <a:spcPts val="672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Lucida Grande"/>
              <a:buChar char="»"/>
              <a:defRPr kumimoji="0" lang="en-US" sz="2800" kern="0">
                <a:solidFill>
                  <a:srgbClr val="000000"/>
                </a:solidFill>
                <a:ea typeface="ヒラギノ角ゴ Pro W3" pitchFamily="80" charset="-128"/>
                <a:cs typeface="ヒラギノ角ゴ Pro W3" pitchFamily="80" charset="-128"/>
              </a:defRPr>
            </a:lvl1pPr>
            <a:lvl6pPr marL="740664" indent="-283464" defTabSz="914400" fontAlgn="base">
              <a:spcBef>
                <a:spcPts val="575"/>
              </a:spcBef>
              <a:buClr>
                <a:schemeClr val="bg1"/>
              </a:buClr>
              <a:buSzPct val="100000"/>
              <a:buFont typeface="Lucida Grande"/>
              <a:buChar char="»"/>
              <a:defRPr/>
            </a:lvl6pPr>
            <a:lvl7pPr marL="1143000" indent="-228600" defTabSz="914400" fontAlgn="base">
              <a:spcBef>
                <a:spcPts val="550"/>
              </a:spcBef>
              <a:buClr>
                <a:schemeClr val="tx2"/>
              </a:buClr>
              <a:buSzPct val="100000"/>
              <a:buFont typeface="Lucida Grande"/>
              <a:buChar char="»"/>
              <a:defRPr/>
            </a:lvl7pPr>
            <a:lvl8pPr marL="1600200" indent="-228600" defTabSz="914400" fontAlgn="base">
              <a:spcBef>
                <a:spcPts val="450"/>
              </a:spcBef>
              <a:buClr>
                <a:schemeClr val="accent1"/>
              </a:buClr>
              <a:buSzPct val="100000"/>
              <a:buFont typeface="Lucida Grande"/>
              <a:buChar char="»"/>
              <a:defRPr/>
            </a:lvl8pPr>
            <a:lvl9pPr marL="2057400" indent="-228600" defTabSz="914400" fontAlgn="base">
              <a:spcBef>
                <a:spcPts val="450"/>
              </a:spcBef>
              <a:buClr>
                <a:schemeClr val="accent1"/>
              </a:buClr>
              <a:buSzPct val="100000"/>
              <a:buFont typeface="Lucida Grande"/>
              <a:buChar char="»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3BAB7-D9CF-497A-B0DE-B3C8E87AFA75}" type="datetimeFigureOut">
              <a:rPr lang="en-US" smtClean="0"/>
              <a:pPr/>
              <a:t>3/18/2009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3FB10-D4D3-43F9-B350-D41CD0141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GDC09_PPT_Yellow.t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981200"/>
            <a:ext cx="6858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4"/>
            <a:r>
              <a:rPr lang="en-US" smtClean="0"/>
              <a:t> Second level</a:t>
            </a:r>
          </a:p>
          <a:p>
            <a:pPr lvl="4"/>
            <a:r>
              <a:rPr lang="en-US" smtClean="0"/>
              <a:t> Third level</a:t>
            </a:r>
          </a:p>
          <a:p>
            <a:pPr lvl="4"/>
            <a:r>
              <a:rPr lang="en-US" smtClean="0"/>
              <a:t> Fourth level</a:t>
            </a:r>
          </a:p>
          <a:p>
            <a:pPr lvl="4"/>
            <a:r>
              <a:rPr lang="en-US" smtClean="0"/>
              <a:t> Fifth level</a:t>
            </a: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81000"/>
            <a:ext cx="6858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marL="346075" indent="-346075" algn="l" rtl="0" eaLnBrk="1" fontAlgn="base" hangingPunct="1">
        <a:spcBef>
          <a:spcPts val="675"/>
        </a:spcBef>
        <a:spcAft>
          <a:spcPct val="0"/>
        </a:spcAft>
        <a:buClr>
          <a:srgbClr val="008AB9"/>
        </a:buClr>
        <a:buSzPct val="100000"/>
        <a:buFont typeface="Lucida Grande" pitchFamily="80" charset="0"/>
        <a:buChar char="»"/>
        <a:defRPr lang="en-US"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&gt;"/>
        <a:defRPr sz="2400">
          <a:solidFill>
            <a:srgbClr val="000000"/>
          </a:solidFill>
          <a:latin typeface="+mn-lt"/>
          <a:ea typeface="ヒラギノ角ゴ Pro W3" pitchFamily="4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&gt;"/>
        <a:defRPr sz="2000">
          <a:solidFill>
            <a:srgbClr val="000000"/>
          </a:solidFill>
          <a:latin typeface="+mn-lt"/>
          <a:ea typeface="ヒラギノ角ゴ Pro W3" pitchFamily="4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5pPr>
      <a:lvl6pPr marL="740664" indent="-283464" algn="l" defTabSz="914400" rtl="0" eaLnBrk="1" fontAlgn="base" hangingPunct="1">
        <a:spcBef>
          <a:spcPts val="575"/>
        </a:spcBef>
        <a:spcAft>
          <a:spcPct val="0"/>
        </a:spcAft>
        <a:buClr>
          <a:schemeClr val="bg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1143000" indent="-228600" algn="l" defTabSz="914400" rtl="0" eaLnBrk="1" fontAlgn="base" hangingPunct="1">
        <a:spcBef>
          <a:spcPts val="550"/>
        </a:spcBef>
        <a:spcAft>
          <a:spcPct val="0"/>
        </a:spcAft>
        <a:buClr>
          <a:schemeClr val="tx2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1600200" indent="-228600" algn="l" defTabSz="914400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2057400" indent="-228600" algn="l" defTabSz="914400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GDC09_PPT_Yellow.t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981200"/>
            <a:ext cx="6858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4"/>
            <a:r>
              <a:rPr lang="en-US" smtClean="0"/>
              <a:t> Second level</a:t>
            </a:r>
          </a:p>
          <a:p>
            <a:pPr lvl="4"/>
            <a:r>
              <a:rPr lang="en-US" smtClean="0"/>
              <a:t> Third level</a:t>
            </a:r>
          </a:p>
          <a:p>
            <a:pPr lvl="4"/>
            <a:r>
              <a:rPr lang="en-US" smtClean="0"/>
              <a:t> Fourth level</a:t>
            </a:r>
          </a:p>
          <a:p>
            <a:pPr lvl="4"/>
            <a:r>
              <a:rPr lang="en-US" smtClean="0"/>
              <a:t> Fifth level</a:t>
            </a:r>
          </a:p>
        </p:txBody>
      </p:sp>
      <p:sp>
        <p:nvSpPr>
          <p:cNvPr id="205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81000"/>
            <a:ext cx="6858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marL="346075" indent="-346075" algn="l" rtl="0" eaLnBrk="1" fontAlgn="base" hangingPunct="1">
        <a:spcBef>
          <a:spcPts val="675"/>
        </a:spcBef>
        <a:spcAft>
          <a:spcPct val="0"/>
        </a:spcAft>
        <a:buClr>
          <a:srgbClr val="008AB9"/>
        </a:buClr>
        <a:buSzPct val="100000"/>
        <a:buFont typeface="Lucida Grande" pitchFamily="80" charset="0"/>
        <a:buChar char="»"/>
        <a:defRPr lang="en-US"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&gt;"/>
        <a:defRPr sz="2400">
          <a:solidFill>
            <a:srgbClr val="000000"/>
          </a:solidFill>
          <a:latin typeface="+mn-lt"/>
          <a:ea typeface="ヒラギノ角ゴ Pro W3" pitchFamily="4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&gt;"/>
        <a:defRPr sz="2000">
          <a:solidFill>
            <a:srgbClr val="000000"/>
          </a:solidFill>
          <a:latin typeface="+mn-lt"/>
          <a:ea typeface="ヒラギノ角ゴ Pro W3" pitchFamily="4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5pPr>
      <a:lvl6pPr marL="740664" indent="-283464" algn="l" defTabSz="914400" rtl="0" eaLnBrk="1" fontAlgn="base" hangingPunct="1">
        <a:spcBef>
          <a:spcPts val="575"/>
        </a:spcBef>
        <a:spcAft>
          <a:spcPct val="0"/>
        </a:spcAft>
        <a:buClr>
          <a:schemeClr val="bg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1143000" indent="-228600" algn="l" defTabSz="914400" rtl="0" eaLnBrk="1" fontAlgn="base" hangingPunct="1">
        <a:spcBef>
          <a:spcPts val="550"/>
        </a:spcBef>
        <a:spcAft>
          <a:spcPct val="0"/>
        </a:spcAft>
        <a:buClr>
          <a:schemeClr val="tx2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1600200" indent="-228600" algn="l" defTabSz="914400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2057400" indent="-228600" algn="l" defTabSz="914400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GDC09_PPT_Yellow.t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981200"/>
            <a:ext cx="6858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4"/>
            <a:r>
              <a:rPr lang="en-US" smtClean="0"/>
              <a:t> Second level</a:t>
            </a:r>
          </a:p>
          <a:p>
            <a:pPr lvl="4"/>
            <a:r>
              <a:rPr lang="en-US" smtClean="0"/>
              <a:t> Third level</a:t>
            </a:r>
          </a:p>
          <a:p>
            <a:pPr lvl="4"/>
            <a:r>
              <a:rPr lang="en-US" smtClean="0"/>
              <a:t> Fourth level</a:t>
            </a:r>
          </a:p>
          <a:p>
            <a:pPr lvl="4"/>
            <a:r>
              <a:rPr lang="en-US" smtClean="0"/>
              <a:t> Fifth level</a:t>
            </a:r>
          </a:p>
        </p:txBody>
      </p:sp>
      <p:sp>
        <p:nvSpPr>
          <p:cNvPr id="307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81000"/>
            <a:ext cx="6858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marL="346075" indent="-346075" algn="l" rtl="0" eaLnBrk="1" fontAlgn="base" hangingPunct="1">
        <a:spcBef>
          <a:spcPts val="675"/>
        </a:spcBef>
        <a:spcAft>
          <a:spcPct val="0"/>
        </a:spcAft>
        <a:buClr>
          <a:srgbClr val="008AB9"/>
        </a:buClr>
        <a:buSzPct val="100000"/>
        <a:buFont typeface="Lucida Grande" pitchFamily="80" charset="0"/>
        <a:buChar char="»"/>
        <a:defRPr lang="en-US"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&gt;"/>
        <a:defRPr sz="2400">
          <a:solidFill>
            <a:srgbClr val="000000"/>
          </a:solidFill>
          <a:latin typeface="+mn-lt"/>
          <a:ea typeface="ヒラギノ角ゴ Pro W3" pitchFamily="4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&gt;"/>
        <a:defRPr sz="2000">
          <a:solidFill>
            <a:srgbClr val="000000"/>
          </a:solidFill>
          <a:latin typeface="+mn-lt"/>
          <a:ea typeface="ヒラギノ角ゴ Pro W3" pitchFamily="4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5pPr>
      <a:lvl6pPr marL="740664" indent="-283464" algn="l" defTabSz="914400" rtl="0" eaLnBrk="1" fontAlgn="base" hangingPunct="1">
        <a:spcBef>
          <a:spcPts val="575"/>
        </a:spcBef>
        <a:spcAft>
          <a:spcPct val="0"/>
        </a:spcAft>
        <a:buClr>
          <a:schemeClr val="bg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1143000" indent="-228600" algn="l" defTabSz="914400" rtl="0" eaLnBrk="1" fontAlgn="base" hangingPunct="1">
        <a:spcBef>
          <a:spcPts val="550"/>
        </a:spcBef>
        <a:spcAft>
          <a:spcPct val="0"/>
        </a:spcAft>
        <a:buClr>
          <a:schemeClr val="tx2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1600200" indent="-228600" algn="l" defTabSz="914400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2057400" indent="-228600" algn="l" defTabSz="914400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GDC09_PPT_Yellow.t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981200"/>
            <a:ext cx="6858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4"/>
            <a:r>
              <a:rPr lang="en-US" smtClean="0"/>
              <a:t> Second level</a:t>
            </a:r>
          </a:p>
          <a:p>
            <a:pPr lvl="4"/>
            <a:r>
              <a:rPr lang="en-US" smtClean="0"/>
              <a:t> Third level</a:t>
            </a:r>
          </a:p>
          <a:p>
            <a:pPr lvl="4"/>
            <a:r>
              <a:rPr lang="en-US" smtClean="0"/>
              <a:t> Fourth level</a:t>
            </a:r>
          </a:p>
          <a:p>
            <a:pPr lvl="4"/>
            <a:r>
              <a:rPr lang="en-US" smtClean="0"/>
              <a:t> Fifth level</a:t>
            </a:r>
          </a:p>
        </p:txBody>
      </p:sp>
      <p:sp>
        <p:nvSpPr>
          <p:cNvPr id="410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81000"/>
            <a:ext cx="6858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marL="346075" indent="-346075" algn="l" rtl="0" eaLnBrk="1" fontAlgn="base" hangingPunct="1">
        <a:spcBef>
          <a:spcPts val="675"/>
        </a:spcBef>
        <a:spcAft>
          <a:spcPct val="0"/>
        </a:spcAft>
        <a:buClr>
          <a:srgbClr val="008AB9"/>
        </a:buClr>
        <a:buSzPct val="100000"/>
        <a:buFont typeface="Lucida Grande" pitchFamily="80" charset="0"/>
        <a:buChar char="»"/>
        <a:defRPr lang="en-US"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charset="2"/>
        <a:buChar char="&gt;"/>
        <a:defRPr sz="2400">
          <a:solidFill>
            <a:srgbClr val="000000"/>
          </a:solidFill>
          <a:latin typeface="+mn-lt"/>
          <a:ea typeface="ヒラギノ角ゴ Pro W3" pitchFamily="4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&gt;"/>
        <a:defRPr sz="2000">
          <a:solidFill>
            <a:srgbClr val="000000"/>
          </a:solidFill>
          <a:latin typeface="+mn-lt"/>
          <a:ea typeface="ヒラギノ角ゴ Pro W3" pitchFamily="4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5pPr>
      <a:lvl6pPr marL="740664" indent="-283464" algn="l" defTabSz="914400" rtl="0" eaLnBrk="1" fontAlgn="base" hangingPunct="1">
        <a:spcBef>
          <a:spcPts val="575"/>
        </a:spcBef>
        <a:spcAft>
          <a:spcPct val="0"/>
        </a:spcAft>
        <a:buClr>
          <a:schemeClr val="bg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1143000" indent="-228600" algn="l" defTabSz="914400" rtl="0" eaLnBrk="1" fontAlgn="base" hangingPunct="1">
        <a:spcBef>
          <a:spcPts val="550"/>
        </a:spcBef>
        <a:spcAft>
          <a:spcPct val="0"/>
        </a:spcAft>
        <a:buClr>
          <a:schemeClr val="tx2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1600200" indent="-228600" algn="l" defTabSz="914400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2057400" indent="-228600" algn="l" defTabSz="914400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100000"/>
        <a:buFont typeface="Lucida Grande"/>
        <a:buChar char="»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gdc2009\video\Attract_Campaign.wmv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gdc2009\video\save_films.wmv" TargetMode="Externa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gdc2009\video\weapon_rig_tool.wmv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gif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gdc2009\video\ik_rig_component.wmv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gdc2009\video\manual_arm_rig.wmv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gdc2009\video\procedural_fkik_rig.wmv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gdc2009\video\manual_rig_blockdude.wmv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gdc2009\video\rig_template_script.wmv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gdc2009\video\faceplanes_brute.wmv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gdc2009\video\reanimator_fall_pose_rip.wmv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99.jpeg"/><Relationship Id="rId3" Type="http://schemas.openxmlformats.org/officeDocument/2006/relationships/image" Target="../media/image92.jpeg"/><Relationship Id="rId7" Type="http://schemas.openxmlformats.org/officeDocument/2006/relationships/image" Target="../media/image81.jpeg"/><Relationship Id="rId12" Type="http://schemas.openxmlformats.org/officeDocument/2006/relationships/image" Target="../media/image9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11" Type="http://schemas.openxmlformats.org/officeDocument/2006/relationships/image" Target="../media/image97.jpeg"/><Relationship Id="rId5" Type="http://schemas.openxmlformats.org/officeDocument/2006/relationships/image" Target="../media/image89.jpeg"/><Relationship Id="rId10" Type="http://schemas.openxmlformats.org/officeDocument/2006/relationships/image" Target="../media/image96.jpeg"/><Relationship Id="rId4" Type="http://schemas.openxmlformats.org/officeDocument/2006/relationships/image" Target="../media/image93.jpeg"/><Relationship Id="rId9" Type="http://schemas.openxmlformats.org/officeDocument/2006/relationships/image" Target="../media/image91.jpeg"/><Relationship Id="rId14" Type="http://schemas.openxmlformats.org/officeDocument/2006/relationships/image" Target="../media/image10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gdc2009\video\open_source_animation.wmv" TargetMode="External"/><Relationship Id="rId5" Type="http://schemas.openxmlformats.org/officeDocument/2006/relationships/image" Target="../media/image103.png"/><Relationship Id="rId4" Type="http://schemas.openxmlformats.org/officeDocument/2006/relationships/image" Target="../media/image10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gdc2009\video\open_source_rig_animation.wmv" TargetMode="External"/><Relationship Id="rId5" Type="http://schemas.openxmlformats.org/officeDocument/2006/relationships/image" Target="../media/image106.png"/><Relationship Id="rId4" Type="http://schemas.openxmlformats.org/officeDocument/2006/relationships/image" Target="../media/image10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hyperlink" Target="mailto:davihunt@bungie.com" TargetMode="External"/><Relationship Id="rId4" Type="http://schemas.openxmlformats.org/officeDocument/2006/relationships/hyperlink" Target="mailto:jobs@bungie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gdc2009\video\rig_features_preview.wmv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8580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Tactical Realities </a:t>
            </a:r>
            <a:br>
              <a:rPr lang="en-US" dirty="0" smtClean="0"/>
            </a:br>
            <a:r>
              <a:rPr lang="en-US" sz="3100" dirty="0" smtClean="0"/>
              <a:t>of Large Scale Game Production</a:t>
            </a:r>
            <a:endParaRPr lang="en-US" sz="31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133600" y="1890486"/>
            <a:ext cx="6858000" cy="4510314"/>
          </a:xfrm>
        </p:spPr>
        <p:txBody>
          <a:bodyPr/>
          <a:lstStyle/>
          <a:p>
            <a:r>
              <a:rPr smtClean="0"/>
              <a:t>Industry Trends:</a:t>
            </a:r>
          </a:p>
          <a:p>
            <a:pPr lvl="1"/>
            <a:r>
              <a:rPr lang="en-US" dirty="0" smtClean="0"/>
              <a:t>Larger games</a:t>
            </a:r>
          </a:p>
          <a:p>
            <a:pPr lvl="1"/>
            <a:r>
              <a:rPr lang="en-US" dirty="0" smtClean="0"/>
              <a:t>More content, higher resolution</a:t>
            </a:r>
          </a:p>
          <a:p>
            <a:pPr lvl="1"/>
            <a:r>
              <a:rPr lang="en-US" dirty="0" smtClean="0"/>
              <a:t>Shorter production cycles</a:t>
            </a:r>
          </a:p>
          <a:p>
            <a:r>
              <a:rPr smtClean="0"/>
              <a:t>Bungie: </a:t>
            </a:r>
            <a:r>
              <a:rPr sz="2400" smtClean="0"/>
              <a:t>(Halo trilogy)</a:t>
            </a:r>
            <a:endParaRPr smtClean="0"/>
          </a:p>
          <a:p>
            <a:pPr lvl="1"/>
            <a:r>
              <a:rPr smtClean="0"/>
              <a:t>Sandbox game design</a:t>
            </a:r>
          </a:p>
          <a:p>
            <a:pPr lvl="1"/>
            <a:r>
              <a:rPr lang="en-US" dirty="0" smtClean="0"/>
              <a:t>Large scale </a:t>
            </a:r>
            <a:r>
              <a:rPr smtClean="0"/>
              <a:t>Cinematics production</a:t>
            </a:r>
          </a:p>
          <a:p>
            <a:endParaRPr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8580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Tactical Realities </a:t>
            </a:r>
            <a:br>
              <a:rPr lang="en-US" dirty="0" smtClean="0"/>
            </a:br>
            <a:r>
              <a:rPr lang="en-US" sz="3100" dirty="0" smtClean="0"/>
              <a:t>of Large Scale Game Production</a:t>
            </a:r>
            <a:endParaRPr lang="en-US" sz="3100" dirty="0"/>
          </a:p>
        </p:txBody>
      </p:sp>
      <p:pic>
        <p:nvPicPr>
          <p:cNvPr id="11" name="Attract_Campaig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1714501"/>
            <a:ext cx="9143999" cy="514349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8580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Tactical Realities </a:t>
            </a:r>
            <a:br>
              <a:rPr lang="en-US" dirty="0" smtClean="0"/>
            </a:br>
            <a:r>
              <a:rPr lang="en-US" sz="3100" dirty="0" smtClean="0"/>
              <a:t>of Large Scale Game Production</a:t>
            </a:r>
            <a:endParaRPr lang="en-US" sz="3100" dirty="0"/>
          </a:p>
        </p:txBody>
      </p:sp>
      <p:pic>
        <p:nvPicPr>
          <p:cNvPr id="10" name="save_film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" y="1714501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8580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Tactical Realities </a:t>
            </a:r>
            <a:br>
              <a:rPr lang="en-US" dirty="0" smtClean="0"/>
            </a:br>
            <a:r>
              <a:rPr lang="en-US" sz="3100" dirty="0" smtClean="0"/>
              <a:t>of Large Scale Game Production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800" y="1752600"/>
            <a:ext cx="40386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Gameplay</a:t>
            </a:r>
            <a:r>
              <a:rPr lang="en-US" dirty="0" smtClean="0"/>
              <a:t> prototyping starts </a:t>
            </a:r>
            <a:r>
              <a:rPr lang="en-US" i="1" dirty="0" smtClean="0"/>
              <a:t>before</a:t>
            </a:r>
            <a:r>
              <a:rPr lang="en-US" dirty="0" smtClean="0"/>
              <a:t> production green-light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Playtesting</a:t>
            </a:r>
            <a:r>
              <a:rPr lang="en-US" dirty="0" smtClean="0">
                <a:solidFill>
                  <a:schemeClr val="accent2"/>
                </a:solidFill>
              </a:rPr>
              <a:t> + iteration = fun games</a:t>
            </a:r>
          </a:p>
          <a:p>
            <a:r>
              <a:rPr lang="en-US" dirty="0" smtClean="0"/>
              <a:t>Need all content immediately</a:t>
            </a:r>
          </a:p>
          <a:p>
            <a:r>
              <a:rPr lang="en-US" dirty="0" smtClean="0"/>
              <a:t>Tech Artists: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Enable artists to iterate on existing content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2" name="Picture 11" descr="halo1_bo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0"/>
            <a:ext cx="1942776" cy="27432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halo2_bo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201" y="1524000"/>
            <a:ext cx="1904999" cy="275907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Picture 13" descr="halo3_box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" y="3886200"/>
            <a:ext cx="1905000" cy="272176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 descr="ODST_flat_front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0624" y="3886200"/>
            <a:ext cx="1937576" cy="2743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858000" cy="1447800"/>
          </a:xfrm>
        </p:spPr>
        <p:txBody>
          <a:bodyPr>
            <a:normAutofit/>
          </a:bodyPr>
          <a:lstStyle/>
          <a:p>
            <a:r>
              <a:rPr lang="en-US" sz="2700" dirty="0" smtClean="0"/>
              <a:t>Biggest Rigging Challenge: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Scene Traversal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05200" y="1752600"/>
            <a:ext cx="5486400" cy="2163763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/>
              <a:t>Scripts traverse Maya scenes:</a:t>
            </a:r>
          </a:p>
          <a:p>
            <a:r>
              <a:rPr lang="en-US" sz="2400" dirty="0" smtClean="0"/>
              <a:t>Add upgrades to rigs that are already animated</a:t>
            </a:r>
          </a:p>
          <a:p>
            <a:r>
              <a:rPr sz="2400" smtClean="0"/>
              <a:t>Tools </a:t>
            </a:r>
            <a:r>
              <a:rPr lang="en-US" sz="2400" dirty="0" smtClean="0"/>
              <a:t>to help animators work more effectively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4343400"/>
            <a:ext cx="3886200" cy="2163763"/>
          </a:xfrm>
        </p:spPr>
        <p:txBody>
          <a:bodyPr/>
          <a:lstStyle/>
          <a:p>
            <a:pPr algn="ctr">
              <a:buNone/>
            </a:pPr>
            <a:r>
              <a:rPr lang="en-US" sz="2400" b="1" dirty="0" smtClean="0"/>
              <a:t>Solution:</a:t>
            </a:r>
          </a:p>
          <a:p>
            <a:r>
              <a:rPr lang="en-US" sz="2400" dirty="0" smtClean="0"/>
              <a:t>Standard metadata framework</a:t>
            </a:r>
          </a:p>
          <a:p>
            <a:r>
              <a:rPr sz="2400" smtClean="0"/>
              <a:t>Seamless script interface</a:t>
            </a:r>
            <a:endParaRPr lang="en-US" sz="2400" dirty="0" smtClean="0"/>
          </a:p>
        </p:txBody>
      </p:sp>
      <p:pic>
        <p:nvPicPr>
          <p:cNvPr id="3074" name="Picture 2" descr="C:\metarigging\presentations\working\images\metagraph_whole_blockdu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344" y="1676400"/>
            <a:ext cx="3209656" cy="2362200"/>
          </a:xfrm>
          <a:prstGeom prst="rect">
            <a:avLst/>
          </a:prstGeom>
          <a:noFill/>
        </p:spPr>
      </p:pic>
      <p:pic>
        <p:nvPicPr>
          <p:cNvPr id="5" name="Picture 3" descr="D:\metagraph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7539" y="3978293"/>
            <a:ext cx="1448315" cy="2887434"/>
          </a:xfrm>
          <a:prstGeom prst="rect">
            <a:avLst/>
          </a:prstGeom>
          <a:noFill/>
        </p:spPr>
      </p:pic>
      <p:pic>
        <p:nvPicPr>
          <p:cNvPr id="6" name="Picture 3" descr="C:\metarigging\presentations\working\images\blockdude_ri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3976914"/>
            <a:ext cx="1703222" cy="290053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_new_logo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447800"/>
          </a:xfrm>
        </p:spPr>
        <p:txBody>
          <a:bodyPr>
            <a:normAutofit/>
          </a:bodyPr>
          <a:lstStyle/>
          <a:p>
            <a:pPr algn="ctr"/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Scene Traversal Problem Example: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Halo 3 Weapon Rig System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Content Placeholder 4" descr="weapon_rig.jpg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457200" y="2057400"/>
            <a:ext cx="4038600" cy="351482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The Animators say: 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We need a tool to add weapons to hands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It should align to the correct position as it does in the game  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It should work with a simple button click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Must work on all characters with all weapons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_new_logo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10200" y="1905001"/>
            <a:ext cx="3733800" cy="23621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Easy, right? 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 weapon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Constrain to right hand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Add switch mechanism for left hand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752600"/>
            <a:ext cx="5029200" cy="203132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sz="1600" dirty="0" smtClean="0">
              <a:cs typeface="Courier New" pitchFamily="49" charset="0"/>
            </a:endParaRPr>
          </a:p>
          <a:p>
            <a:r>
              <a:rPr lang="en-US" sz="14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global proc </a:t>
            </a:r>
            <a:r>
              <a:rPr lang="en-US" sz="1600" dirty="0" err="1" smtClean="0">
                <a:solidFill>
                  <a:schemeClr val="accent2"/>
                </a:solidFill>
                <a:cs typeface="Courier New" pitchFamily="49" charset="0"/>
              </a:rPr>
              <a:t>switchWeapon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(string </a:t>
            </a:r>
            <a:r>
              <a:rPr lang="en-US" sz="1600" dirty="0" smtClean="0">
                <a:solidFill>
                  <a:schemeClr val="accent1"/>
                </a:solidFill>
                <a:cs typeface="Courier New" pitchFamily="49" charset="0"/>
              </a:rPr>
              <a:t>$</a:t>
            </a:r>
            <a:r>
              <a:rPr lang="en-US" sz="1600" dirty="0" err="1" smtClean="0">
                <a:solidFill>
                  <a:schemeClr val="accent1"/>
                </a:solidFill>
                <a:cs typeface="Courier New" pitchFamily="49" charset="0"/>
              </a:rPr>
              <a:t>weaponType</a:t>
            </a:r>
            <a:r>
              <a:rPr lang="en-US" sz="1600" dirty="0" smtClean="0">
                <a:solidFill>
                  <a:schemeClr val="accent1"/>
                </a:solidFill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    if(</a:t>
            </a:r>
            <a:r>
              <a:rPr lang="en-US" sz="1600" dirty="0" smtClean="0">
                <a:solidFill>
                  <a:schemeClr val="accent2"/>
                </a:solidFill>
                <a:cs typeface="Courier New" pitchFamily="49" charset="0"/>
              </a:rPr>
              <a:t>size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(`</a:t>
            </a:r>
            <a:r>
              <a:rPr lang="en-US" sz="1600" dirty="0" err="1" smtClean="0">
                <a:solidFill>
                  <a:schemeClr val="accent2"/>
                </a:solidFill>
                <a:cs typeface="Courier New" pitchFamily="49" charset="0"/>
              </a:rPr>
              <a:t>ls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 “</a:t>
            </a:r>
            <a:r>
              <a:rPr lang="en-US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b_handle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”`)) </a:t>
            </a:r>
            <a:r>
              <a:rPr lang="en-US" sz="1600" dirty="0" smtClean="0">
                <a:solidFill>
                  <a:schemeClr val="accent2"/>
                </a:solidFill>
                <a:cs typeface="Courier New" pitchFamily="49" charset="0"/>
              </a:rPr>
              <a:t>delete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 “</a:t>
            </a:r>
            <a:r>
              <a:rPr lang="en-US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b_handle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”;</a:t>
            </a:r>
          </a:p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    </a:t>
            </a:r>
            <a:r>
              <a:rPr lang="en-US" sz="1600" dirty="0" smtClean="0">
                <a:solidFill>
                  <a:schemeClr val="accent2"/>
                </a:solidFill>
                <a:cs typeface="Courier New" pitchFamily="49" charset="0"/>
              </a:rPr>
              <a:t>file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 -import -t "</a:t>
            </a:r>
            <a:r>
              <a:rPr lang="en-US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mayaAscii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" </a:t>
            </a:r>
            <a:r>
              <a:rPr lang="en-US" sz="1600" dirty="0" smtClean="0">
                <a:solidFill>
                  <a:schemeClr val="accent1"/>
                </a:solidFill>
                <a:cs typeface="Courier New" pitchFamily="49" charset="0"/>
              </a:rPr>
              <a:t>$</a:t>
            </a:r>
            <a:r>
              <a:rPr lang="en-US" sz="1600" dirty="0" err="1" smtClean="0">
                <a:solidFill>
                  <a:schemeClr val="accent1"/>
                </a:solidFill>
                <a:cs typeface="Courier New" pitchFamily="49" charset="0"/>
              </a:rPr>
              <a:t>weaponType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;</a:t>
            </a:r>
          </a:p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    </a:t>
            </a:r>
            <a:r>
              <a:rPr lang="en-US" sz="1600" dirty="0" err="1" smtClean="0">
                <a:solidFill>
                  <a:schemeClr val="accent2"/>
                </a:solidFill>
                <a:cs typeface="Courier New" pitchFamily="49" charset="0"/>
              </a:rPr>
              <a:t>parentConstraint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 “</a:t>
            </a:r>
            <a:r>
              <a:rPr lang="en-US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b_r_hand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“ “</a:t>
            </a:r>
            <a:r>
              <a:rPr lang="en-US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b_handle</a:t>
            </a:r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";</a:t>
            </a:r>
          </a:p>
          <a:p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  <a:cs typeface="Courier New" pitchFamily="49" charset="0"/>
              </a:rPr>
              <a:t>}</a:t>
            </a:r>
          </a:p>
          <a:p>
            <a:endParaRPr lang="en-US" sz="1400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304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>Scene Traversal Problem Example: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/>
            </a:r>
            <a:b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</a:b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>Halo 3 Weapon Rig System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+mj-lt"/>
              <a:ea typeface="ヒラギノ角ゴ Pro W3" pitchFamily="80" charset="-128"/>
              <a:cs typeface="ヒラギノ角ゴ Pro W3" pitchFamily="80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new_logo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10200" y="1905000"/>
            <a:ext cx="3657600" cy="4343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Easy, right? 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Import weapon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Constrain to right hand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Add switch mechanism for left hand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Problem: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Markers and rig controls are named differently for each character and each weapon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752601"/>
            <a:ext cx="5029200" cy="2277547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sz="1600" dirty="0" smtClean="0"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global proc 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switchWeapon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(string $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weaponType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)</a:t>
            </a:r>
          </a:p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    if(size(`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ls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 “weapon”`)) delete “weapon”;</a:t>
            </a:r>
          </a:p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    file -import -t "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mayaAscii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" $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weaponType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;</a:t>
            </a:r>
          </a:p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    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parentConstraint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 “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b_r_hand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“ “</a:t>
            </a:r>
            <a:r>
              <a:rPr lang="en-US" sz="1600" dirty="0" err="1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b_handle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";</a:t>
            </a:r>
          </a:p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cs typeface="Courier New" pitchFamily="49" charset="0"/>
              </a:rPr>
              <a:t>}</a:t>
            </a:r>
          </a:p>
          <a:p>
            <a:endParaRPr lang="en-US" sz="1400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4114800"/>
            <a:ext cx="502920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itchFamily="49" charset="0"/>
              </a:rPr>
              <a:t>Error:  No object matches name “</a:t>
            </a:r>
            <a:r>
              <a:rPr 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itchFamily="49" charset="0"/>
              </a:rPr>
              <a:t>b_handle</a:t>
            </a:r>
            <a:r>
              <a:rPr 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urier New" pitchFamily="49" charset="0"/>
              </a:rPr>
              <a:t>”.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304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>Scene Traversal Problem Example: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/>
            </a:r>
            <a:b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</a:b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>Halo 3 Weapon Rig System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+mj-lt"/>
              <a:ea typeface="ヒラギノ角ゴ Pro W3" pitchFamily="80" charset="-128"/>
              <a:cs typeface="ヒラギノ角ゴ Pro W3" pitchFamily="80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_new_logo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pic>
        <p:nvPicPr>
          <p:cNvPr id="7" name="Picture 6" descr="PAX2008_SpartanOrdnanc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97098"/>
            <a:ext cx="6397978" cy="506090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8229600" cy="914400"/>
          </a:xfrm>
          <a:solidFill>
            <a:srgbClr val="000000">
              <a:alpha val="60000"/>
            </a:srgbClr>
          </a:solidFill>
          <a:effectLst>
            <a:softEdge rad="63500"/>
          </a:effectLst>
        </p:spPr>
        <p:txBody>
          <a:bodyPr lIns="182880" tIns="182880" rIns="182880" bIns="182880">
            <a:normAutofit fontScale="62500" lnSpcReduction="20000"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Massive amount of characters and weapons in Halo sandbox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~28 characters * ~35 weapons, = </a:t>
            </a:r>
            <a:r>
              <a:rPr lang="en-US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~980 possible combinations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304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>Scene Traversal Problem Example: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/>
            </a:r>
            <a:b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</a:b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>Halo 3 Weapon Rig System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+mj-lt"/>
              <a:ea typeface="ヒラギノ角ゴ Pro W3" pitchFamily="80" charset="-128"/>
              <a:cs typeface="ヒラギノ角ゴ Pro W3" pitchFamily="80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new_logo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447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Explicit Scene Traversal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</a:t>
            </a:r>
            <a:r>
              <a:rPr lang="en-US" sz="31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Illustrate the problem)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419600" y="1981200"/>
            <a:ext cx="4495800" cy="4419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MEL/Python: 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`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ls`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node names 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`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listRelatives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` </a:t>
            </a:r>
            <a:r>
              <a:rPr lang="en-US" dirty="0" smtClean="0">
                <a:solidFill>
                  <a:schemeClr val="bg2"/>
                </a:solidFill>
              </a:rPr>
              <a:t>DAG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`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listConnections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`</a:t>
            </a:r>
            <a:r>
              <a:rPr lang="en-US" dirty="0" smtClean="0">
                <a:solidFill>
                  <a:schemeClr val="bg2"/>
                </a:solidFill>
              </a:rPr>
              <a:t> dependency graph</a:t>
            </a:r>
          </a:p>
          <a:p>
            <a:r>
              <a:rPr lang="en-US" sz="2600" dirty="0" smtClean="0">
                <a:solidFill>
                  <a:srgbClr val="FF0000"/>
                </a:solidFill>
              </a:rPr>
              <a:t>Problem: </a:t>
            </a:r>
          </a:p>
          <a:p>
            <a:pPr lvl="1"/>
            <a:r>
              <a:rPr lang="en-US" sz="2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Requires all rigs to be the same.</a:t>
            </a:r>
          </a:p>
        </p:txBody>
      </p:sp>
      <p:pic>
        <p:nvPicPr>
          <p:cNvPr id="7" name="Picture 6" descr="ih_egm_cover01b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0"/>
            <a:ext cx="4269186" cy="3276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metarigging\presentations\working\images\awakening_s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666876"/>
            <a:ext cx="9144000" cy="37433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609600"/>
            <a:ext cx="6629400" cy="1066800"/>
          </a:xfrm>
        </p:spPr>
        <p:txBody>
          <a:bodyPr/>
          <a:lstStyle/>
          <a:p>
            <a:r>
              <a:rPr lang="en-US" sz="3600" dirty="0" smtClean="0"/>
              <a:t>Modular Procedural Rigging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5486400"/>
            <a:ext cx="5105400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GDC 2009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David Hunt, BUNGIE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AL_013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793" y="1236407"/>
            <a:ext cx="9343165" cy="45547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371600"/>
            <a:ext cx="5105400" cy="113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//depending on character type look for specific weapon markers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switch ($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charType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case "marine": //if marine type look for marine marker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m_left_hand_marine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//if marine marker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doesnt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exist try r marker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//if r marker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doesnt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exist try generic left hand marker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break;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case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odst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": //if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odst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type look for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odst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marker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m_left_hand_odst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//if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odst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marker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doesnt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exist try r marker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//if no r marker try marine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m_left_hand_marine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//try generic marker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break;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case "brute": //if type brute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m_left_hand_brute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//if brute marker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doesnt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exist try generic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break;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case "elite": //if Elite type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m_left_hand_elite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//if elite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doesnt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exist try generic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break;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case "jackal":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m_left_hand_jackal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//if jackal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doesnt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exist try generic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break;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case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masterchief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":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m_left_hand_mc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//if mc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doesnt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exist try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cyborg</a:t>
            </a:r>
            <a:endParaRPr lang="en-US" sz="1000" dirty="0" smtClean="0">
              <a:solidFill>
                <a:schemeClr val="accent3">
                  <a:lumMod val="20000"/>
                  <a:lumOff val="8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m_left_hand_cyborg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if(!(`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objExists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`))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{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//if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cyborg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doesnt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exist try generic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 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  } 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break;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 default: $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weaponMarker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 = ($namespace + "</a:t>
            </a:r>
            <a:r>
              <a:rPr lang="en-US" sz="1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m_left_hand</a:t>
            </a:r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"); break;</a:t>
            </a:r>
          </a:p>
          <a:p>
            <a:r>
              <a:rPr lang="en-US" sz="1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solidFill>
                <a:schemeClr val="accent3">
                  <a:lumMod val="20000"/>
                  <a:lumOff val="8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876800" y="1447800"/>
            <a:ext cx="3962400" cy="1600200"/>
          </a:xfrm>
          <a:solidFill>
            <a:srgbClr val="000000">
              <a:alpha val="61176"/>
            </a:srgbClr>
          </a:solidFill>
          <a:effectLst>
            <a:softEdge rad="63500"/>
          </a:effectLst>
        </p:spPr>
        <p:txBody>
          <a:bodyPr tIns="182880" bIns="182880">
            <a:normAutofit fontScale="85000" lnSpcReduction="10000"/>
          </a:bodyPr>
          <a:lstStyle/>
          <a:p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all traversal:</a:t>
            </a:r>
          </a:p>
          <a:p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“Conditional Hell”</a:t>
            </a:r>
          </a:p>
          <a:p>
            <a:r>
              <a:rPr lang="en-US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 “spaghetti code”</a:t>
            </a:r>
          </a:p>
        </p:txBody>
      </p:sp>
      <p:pic>
        <p:nvPicPr>
          <p:cNvPr id="11" name="Picture 10" descr="new_top_fram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264191"/>
          </a:xfrm>
          <a:prstGeom prst="rect">
            <a:avLst/>
          </a:prstGeom>
        </p:spPr>
      </p:pic>
      <p:pic>
        <p:nvPicPr>
          <p:cNvPr id="10" name="Picture 9" descr="new_bottom_fram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88860"/>
            <a:ext cx="9144000" cy="116914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700" dirty="0" smtClean="0">
                <a:solidFill>
                  <a:srgbClr val="FF0000"/>
                </a:solidFill>
              </a:rPr>
              <a:t>Hard-Coded Rig Data Conventions </a:t>
            </a:r>
            <a:br>
              <a:rPr lang="en-US" sz="2700" dirty="0" smtClean="0">
                <a:solidFill>
                  <a:srgbClr val="FF0000"/>
                </a:solidFill>
              </a:rPr>
            </a:br>
            <a:r>
              <a:rPr lang="en-US" sz="2700" dirty="0" smtClean="0">
                <a:solidFill>
                  <a:srgbClr val="FF0000"/>
                </a:solidFill>
              </a:rPr>
              <a:t>will eventually lead to this mess: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00416 -1.3034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6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new_logo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pic>
        <p:nvPicPr>
          <p:cNvPr id="4" name="weapon_rig_tool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new_logo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pic>
        <p:nvPicPr>
          <p:cNvPr id="8" name="Picture 7" descr="ih_brute07b_blue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1155192"/>
            <a:ext cx="3063240" cy="5169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Old English Text MT" pitchFamily="66" charset="0"/>
              </a:rPr>
              <a:t>Olde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Old English Text MT" pitchFamily="66" charset="0"/>
              </a:rPr>
              <a:t> Solutions </a:t>
            </a:r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to the Problem of </a:t>
            </a:r>
            <a:r>
              <a:rPr lang="en-US" sz="2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/>
            </a:r>
            <a:br>
              <a:rPr lang="en-US" sz="2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Scene Traversal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600200"/>
            <a:ext cx="5257800" cy="2438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Be strict about maintaining conventions: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Node names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Hierarchy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File names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Directory Structure</a:t>
            </a:r>
          </a:p>
          <a:p>
            <a:pPr lvl="1"/>
            <a:endParaRPr 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new_logo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pic>
        <p:nvPicPr>
          <p:cNvPr id="8" name="Picture 7" descr="ih_brute07b_blue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1155192"/>
            <a:ext cx="3063240" cy="516940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Old English Text MT" pitchFamily="66" charset="0"/>
              </a:rPr>
              <a:t>Olde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Old English Text MT" pitchFamily="66" charset="0"/>
              </a:rPr>
              <a:t> Solutions </a:t>
            </a:r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to the Problem of </a:t>
            </a:r>
            <a:r>
              <a:rPr lang="en-US" sz="2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/>
            </a:r>
            <a:br>
              <a:rPr lang="en-US" sz="2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Scene Traversal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600200"/>
            <a:ext cx="5410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Be strict about maintaining conventions: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Node names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Hierarchy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File names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Directory Structure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Problems with this approach: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Brittle.  Even under the best conditions it will break down  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Forces everyone to work one way: this limits creativity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Makes the Rigger the bad guy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That sucks!!!</a:t>
            </a:r>
          </a:p>
          <a:p>
            <a:pPr lvl="1"/>
            <a:endParaRPr 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new_logo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pic>
        <p:nvPicPr>
          <p:cNvPr id="4" name="Picture 3" descr="halo_installat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6200"/>
            <a:ext cx="9144000" cy="650319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81000"/>
            <a:ext cx="68580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Solutions </a:t>
            </a:r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Problem of </a:t>
            </a:r>
            <a:b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 Traversal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7999"/>
          </a:xfrm>
          <a:solidFill>
            <a:srgbClr val="000000">
              <a:alpha val="54902"/>
            </a:srgbClr>
          </a:solidFill>
          <a:effectLst>
            <a:softEdge rad="127000"/>
          </a:effectLst>
        </p:spPr>
        <p:txBody>
          <a:bodyPr tIns="182880" bIns="182880"/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 content from the game?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Hire an army of grunt-class technical artists to manually fix everything?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new_logo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pic>
        <p:nvPicPr>
          <p:cNvPr id="4" name="Picture 3" descr="halo_installat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6200"/>
            <a:ext cx="9144000" cy="650319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81000"/>
            <a:ext cx="68580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Solutions </a:t>
            </a:r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the Problem of </a:t>
            </a:r>
            <a:b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 Traversal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7999"/>
          </a:xfrm>
          <a:solidFill>
            <a:srgbClr val="000000">
              <a:alpha val="54902"/>
            </a:srgbClr>
          </a:solidFill>
          <a:effectLst>
            <a:softEdge rad="127000"/>
          </a:effectLst>
        </p:spPr>
        <p:txBody>
          <a:bodyPr lIns="91440" tIns="182880" bIns="182880"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 content from the game?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Hire an army of grunt-class technical artists to manually fix everything?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a</a:t>
            </a:r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Metadata Node Network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enable our scripts to use </a:t>
            </a:r>
            <a:r>
              <a:rPr lang="en-US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 Traversal</a:t>
            </a:r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ky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447800"/>
          </a:xfrm>
        </p:spPr>
        <p:txBody>
          <a:bodyPr>
            <a:normAutofit/>
          </a:bodyPr>
          <a:lstStyle/>
          <a:p>
            <a:pPr algn="ctr"/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Designing Systems for </a:t>
            </a:r>
            <a:b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 Traversal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2133600"/>
            <a:ext cx="6781800" cy="3047999"/>
          </a:xfrm>
          <a:solidFill>
            <a:srgbClr val="000000">
              <a:alpha val="34902"/>
            </a:srgbClr>
          </a:solidFill>
          <a:effectLst>
            <a:softEdge rad="127000"/>
          </a:effectLst>
        </p:spPr>
        <p:txBody>
          <a:bodyPr lIns="457200">
            <a:normAutofit/>
          </a:bodyPr>
          <a:lstStyle/>
          <a:p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Pseudo-code example:</a:t>
            </a:r>
          </a:p>
          <a:p>
            <a:pPr lvl="1">
              <a:buNone/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$</a:t>
            </a:r>
            <a:r>
              <a:rPr 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leftElbow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</a:p>
          <a:p>
            <a:pPr lvl="1">
              <a:buNone/>
            </a:pP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getRigControl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</a:t>
            </a:r>
            <a:r>
              <a:rPr 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metaRoot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“left”, “elbow”);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 and simple.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just works.</a:t>
            </a:r>
          </a:p>
        </p:txBody>
      </p:sp>
      <p:pic>
        <p:nvPicPr>
          <p:cNvPr id="6" name="Picture 5" descr="weaponRigU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10514"/>
            <a:ext cx="2133600" cy="443788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ky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447800"/>
          </a:xfrm>
        </p:spPr>
        <p:txBody>
          <a:bodyPr>
            <a:normAutofit/>
          </a:bodyPr>
          <a:lstStyle/>
          <a:p>
            <a:pPr algn="ctr"/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Designing Systems for </a:t>
            </a:r>
            <a:b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 Traversal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620000" cy="2819400"/>
          </a:xfrm>
          <a:solidFill>
            <a:srgbClr val="000000">
              <a:alpha val="34902"/>
            </a:srgbClr>
          </a:solidFill>
          <a:effectLst>
            <a:softEdge rad="127000"/>
          </a:effectLst>
        </p:spPr>
        <p:txBody>
          <a:bodyPr/>
          <a:lstStyle/>
          <a:p>
            <a:pPr>
              <a:buNone/>
            </a:pP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Anatomy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 ==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Muscles ==</a:t>
            </a:r>
          </a:p>
        </p:txBody>
      </p:sp>
      <p:pic>
        <p:nvPicPr>
          <p:cNvPr id="1026" name="Picture 2" descr="C:\metarigging\presentations\working\images\anatomy\body_huma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9362" y="1633759"/>
            <a:ext cx="1637498" cy="2991582"/>
          </a:xfrm>
          <a:prstGeom prst="rect">
            <a:avLst/>
          </a:prstGeom>
          <a:noFill/>
        </p:spPr>
      </p:pic>
      <p:pic>
        <p:nvPicPr>
          <p:cNvPr id="3074" name="Picture 2" descr="C:\metarigging\presentations\working\images\blockdude_skeleto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1623061"/>
            <a:ext cx="2286000" cy="3002732"/>
          </a:xfrm>
          <a:prstGeom prst="rect">
            <a:avLst/>
          </a:prstGeom>
          <a:noFill/>
        </p:spPr>
      </p:pic>
      <p:pic>
        <p:nvPicPr>
          <p:cNvPr id="3075" name="Picture 3" descr="C:\metarigging\presentations\working\images\cgMusclePic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0940" y="4710475"/>
            <a:ext cx="4136602" cy="16903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800600" y="6364573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Image credit: Judd </a:t>
            </a:r>
            <a:r>
              <a:rPr lang="en-US" sz="1400" dirty="0" err="1" smtClean="0">
                <a:solidFill>
                  <a:schemeClr val="bg1"/>
                </a:solidFill>
              </a:rPr>
              <a:t>Simantov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ky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447800"/>
          </a:xfrm>
        </p:spPr>
        <p:txBody>
          <a:bodyPr>
            <a:normAutofit/>
          </a:bodyPr>
          <a:lstStyle/>
          <a:p>
            <a:pPr algn="ctr"/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Designing Systems for </a:t>
            </a:r>
            <a:b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 Traversal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1"/>
            <a:ext cx="8305800" cy="2819399"/>
          </a:xfrm>
          <a:solidFill>
            <a:srgbClr val="000000">
              <a:alpha val="34902"/>
            </a:srgbClr>
          </a:solidFill>
          <a:effectLst>
            <a:softEdge rad="127000"/>
          </a:effectLst>
        </p:spPr>
        <p:txBody>
          <a:bodyPr/>
          <a:lstStyle/>
          <a:p>
            <a:pPr>
              <a:buNone/>
            </a:pP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Anatomy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Muscles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==</a:t>
            </a:r>
          </a:p>
        </p:txBody>
      </p:sp>
      <p:pic>
        <p:nvPicPr>
          <p:cNvPr id="2050" name="Picture 2" descr="C:\metarigging\presentations\working\images\anatomy\image715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1" y="2414143"/>
            <a:ext cx="2819400" cy="2081657"/>
          </a:xfrm>
          <a:prstGeom prst="rect">
            <a:avLst/>
          </a:prstGeom>
          <a:noFill/>
        </p:spPr>
      </p:pic>
      <p:pic>
        <p:nvPicPr>
          <p:cNvPr id="2051" name="Picture 3" descr="D:\metagraph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1524000"/>
            <a:ext cx="2560829" cy="51054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ky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447800"/>
          </a:xfrm>
        </p:spPr>
        <p:txBody>
          <a:bodyPr>
            <a:normAutofit/>
          </a:bodyPr>
          <a:lstStyle/>
          <a:p>
            <a:pPr algn="ctr"/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Designing Systems for </a:t>
            </a:r>
            <a:b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 Traversal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419600"/>
          </a:xfrm>
          <a:solidFill>
            <a:srgbClr val="000000">
              <a:alpha val="34902"/>
            </a:srgbClr>
          </a:solidFill>
          <a:effectLst>
            <a:softEdge rad="127000"/>
          </a:effectLst>
        </p:spPr>
        <p:txBody>
          <a:bodyPr lIns="274320">
            <a:normAutofit fontScale="92500" lnSpcReduction="20000"/>
          </a:bodyPr>
          <a:lstStyle/>
          <a:p>
            <a:pPr>
              <a:buNone/>
            </a:pPr>
            <a:endPara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Metadata Design </a:t>
            </a:r>
            <a:b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Philosophies: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Asset Centric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 script logic</a:t>
            </a:r>
            <a:b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separate from:</a:t>
            </a:r>
          </a:p>
          <a:p>
            <a:pPr lvl="2"/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data</a:t>
            </a:r>
          </a:p>
          <a:p>
            <a:pPr lvl="2"/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Future-proof:</a:t>
            </a:r>
          </a:p>
          <a:p>
            <a:pPr lvl="2"/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</a:t>
            </a:r>
          </a:p>
          <a:p>
            <a:pPr lvl="2"/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Extensible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Bomb-proof:</a:t>
            </a:r>
          </a:p>
          <a:p>
            <a:pPr lvl="2"/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 it simple</a:t>
            </a:r>
          </a:p>
          <a:p>
            <a:pPr lvl="2">
              <a:buNone/>
            </a:pPr>
            <a:r>
              <a:rPr lang="en-US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pic>
        <p:nvPicPr>
          <p:cNvPr id="6" name="Picture 5" descr="masterchief_statu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676400"/>
            <a:ext cx="4724400" cy="42164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33400"/>
            <a:ext cx="6705600" cy="838200"/>
          </a:xfrm>
        </p:spPr>
        <p:txBody>
          <a:bodyPr/>
          <a:lstStyle/>
          <a:p>
            <a:r>
              <a:rPr lang="en-US" sz="3200" dirty="0" smtClean="0"/>
              <a:t>Bungie Autodesk Masterclass</a:t>
            </a:r>
            <a:endParaRPr lang="en-US" sz="3200" dirty="0"/>
          </a:p>
        </p:txBody>
      </p:sp>
      <p:pic>
        <p:nvPicPr>
          <p:cNvPr id="1026" name="Picture 2" descr="C:\dhunt\photos\bungie_masterclass_photos\titles\brisbane_comp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455910"/>
            <a:ext cx="6934200" cy="1287290"/>
          </a:xfrm>
          <a:prstGeom prst="rect">
            <a:avLst/>
          </a:prstGeom>
          <a:noFill/>
        </p:spPr>
      </p:pic>
      <p:pic>
        <p:nvPicPr>
          <p:cNvPr id="1027" name="Picture 3" descr="C:\dhunt\photos\bungie_masterclass_photos\titles\singapore_com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2710542"/>
            <a:ext cx="6934200" cy="1287290"/>
          </a:xfrm>
          <a:prstGeom prst="rect">
            <a:avLst/>
          </a:prstGeom>
          <a:noFill/>
        </p:spPr>
      </p:pic>
      <p:pic>
        <p:nvPicPr>
          <p:cNvPr id="1028" name="Picture 4" descr="C:\dhunt\photos\bungie_masterclass_photos\titles\tokyo_comp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28800" y="3991428"/>
            <a:ext cx="6934200" cy="1287290"/>
          </a:xfrm>
          <a:prstGeom prst="rect">
            <a:avLst/>
          </a:prstGeom>
          <a:noFill/>
        </p:spPr>
      </p:pic>
      <p:pic>
        <p:nvPicPr>
          <p:cNvPr id="1029" name="Picture 5" descr="C:\dhunt\photos\bungie_masterclass_photos\titles\taipei_comp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8800" y="5265910"/>
            <a:ext cx="6934200" cy="128729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ky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447800"/>
          </a:xfrm>
        </p:spPr>
        <p:txBody>
          <a:bodyPr>
            <a:normAutofit/>
          </a:bodyPr>
          <a:lstStyle/>
          <a:p>
            <a:pPr algn="ctr"/>
            <a: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Designing Systems for </a:t>
            </a:r>
            <a:br>
              <a:rPr lang="en-US" sz="27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 Traversal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467600" cy="3886200"/>
          </a:xfrm>
          <a:solidFill>
            <a:srgbClr val="000000">
              <a:alpha val="52941"/>
            </a:srgbClr>
          </a:solidFill>
          <a:effectLst>
            <a:softEdge rad="127000"/>
          </a:effectLst>
        </p:spPr>
        <p:txBody>
          <a:bodyPr lIns="457200" tIns="182880" rIns="457200" bIns="182880"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Mechanisms for tracking rig data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Maya scene graph:</a:t>
            </a:r>
          </a:p>
          <a:p>
            <a:pPr lvl="2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Nodes, attributes and connections</a:t>
            </a:r>
          </a:p>
          <a:p>
            <a:pPr lvl="2"/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DAG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(Directed Acyclic Graph)</a:t>
            </a:r>
          </a:p>
          <a:p>
            <a:pPr lvl="2"/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Dependency Graph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metadata graph:</a:t>
            </a:r>
          </a:p>
          <a:p>
            <a:pPr lvl="2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Build our own DAG structure in the DG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dstorage2_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Building a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Metadata Node Network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rgbClr val="FFFF00"/>
                </a:solidFill>
              </a:rPr>
              <a:t>Disclaimer!</a:t>
            </a:r>
          </a:p>
          <a:p>
            <a:pPr lvl="1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There are a million ways this could be done. </a:t>
            </a:r>
          </a:p>
          <a:p>
            <a:pPr lvl="1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None are perfect. </a:t>
            </a:r>
          </a:p>
          <a:p>
            <a:pPr lvl="1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At best some are less wrong than others. </a:t>
            </a:r>
          </a:p>
          <a:p>
            <a:pPr lvl="1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This is what we chose to do based on what we learned on the production battlefield. </a:t>
            </a:r>
          </a:p>
          <a:p>
            <a:pPr lvl="1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And it has worked quite well so far 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dstorage2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Building a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Metadata Node Network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62400" y="2088271"/>
            <a:ext cx="4724400" cy="3886200"/>
          </a:xfrm>
          <a:solidFill>
            <a:schemeClr val="bg1">
              <a:alpha val="40000"/>
            </a:schemeClr>
          </a:solidFill>
        </p:spPr>
        <p:txBody>
          <a:bodyPr lIns="182880" tIns="182880" rIns="182880" bIns="182880">
            <a:normAutofit fontScale="70000" lnSpcReduction="20000"/>
          </a:bodyPr>
          <a:lstStyle/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Node type: “network”</a:t>
            </a:r>
            <a:endParaRPr lang="en-US" sz="21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Connect </a:t>
            </a:r>
            <a:r>
              <a:rPr lang="en-US" dirty="0" err="1" smtClean="0">
                <a:solidFill>
                  <a:srgbClr val="FFFF00"/>
                </a:solidFill>
              </a:rPr>
              <a:t>metaNodes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</a:t>
            </a:r>
            <a:b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rig nodes with: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stringAttr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en-US" dirty="0" err="1" smtClean="0">
                <a:solidFill>
                  <a:schemeClr val="accent1"/>
                </a:solidFill>
                <a:sym typeface="Wingdings" pitchFamily="2" charset="2"/>
              </a:rPr>
              <a:t>messageAttr</a:t>
            </a:r>
            <a:r>
              <a:rPr lang="en-US" dirty="0" smtClean="0">
                <a:solidFill>
                  <a:schemeClr val="accent1"/>
                </a:solidFill>
                <a:sym typeface="Wingdings" pitchFamily="2" charset="2"/>
              </a:rPr>
              <a:t> 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Add standard 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attrs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all </a:t>
            </a:r>
            <a:r>
              <a:rPr lang="en-US" dirty="0" err="1" smtClean="0">
                <a:solidFill>
                  <a:srgbClr val="FFFF00"/>
                </a:solidFill>
              </a:rPr>
              <a:t>metaNodes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metaType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(string)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version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int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metaParent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(message)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</a:rPr>
              <a:t>metaChildren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(string)</a:t>
            </a:r>
          </a:p>
          <a:p>
            <a:pPr lvl="1"/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Later we will add more 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attrs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to </a:t>
            </a:r>
            <a:r>
              <a:rPr lang="en-US" dirty="0" err="1" smtClean="0">
                <a:solidFill>
                  <a:schemeClr val="accent1"/>
                </a:solidFill>
              </a:rPr>
              <a:t>metaNode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types as necessary.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8229600" cy="646331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182880" tIns="182880" rIns="182880" bIns="182880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global proc string </a:t>
            </a:r>
            <a:r>
              <a:rPr lang="en-US" dirty="0" err="1" smtClean="0">
                <a:solidFill>
                  <a:srgbClr val="FFFF00"/>
                </a:solidFill>
              </a:rPr>
              <a:t>metaNode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(string $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metaParent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string $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metaType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</a:p>
        </p:txBody>
      </p:sp>
      <p:pic>
        <p:nvPicPr>
          <p:cNvPr id="5122" name="Picture 2" descr="C:\metarigging\presentations\working\images\metaNod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4132" y="2570871"/>
            <a:ext cx="2819400" cy="623964"/>
          </a:xfrm>
          <a:prstGeom prst="rect">
            <a:avLst/>
          </a:prstGeom>
          <a:noFill/>
        </p:spPr>
      </p:pic>
      <p:pic>
        <p:nvPicPr>
          <p:cNvPr id="5123" name="Picture 3" descr="C:\metarigging\presentations\working\images\metaNode_attribute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1432" y="3180471"/>
            <a:ext cx="2832100" cy="11176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ldstorage2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Building a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Metadata Node Network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3505201"/>
            <a:ext cx="7924800" cy="2971800"/>
          </a:xfrm>
          <a:solidFill>
            <a:schemeClr val="bg1">
              <a:alpha val="40000"/>
            </a:schemeClr>
          </a:solidFill>
        </p:spPr>
        <p:txBody>
          <a:bodyPr lIns="182880" tIns="365760" rIns="182880" bIns="182880">
            <a:normAutofit fontScale="77500" lnSpcReduction="20000"/>
          </a:bodyPr>
          <a:lstStyle/>
          <a:p>
            <a:pPr>
              <a:buNone/>
            </a:pPr>
            <a:r>
              <a:rPr lang="en-US" dirty="0" err="1" smtClean="0">
                <a:solidFill>
                  <a:srgbClr val="FFFF00"/>
                </a:solidFill>
              </a:rPr>
              <a:t>MetaRoot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All </a:t>
            </a:r>
            <a:r>
              <a:rPr 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metaNodes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connect “upward” to </a:t>
            </a:r>
            <a:r>
              <a:rPr lang="en-US" dirty="0" err="1" smtClean="0">
                <a:solidFill>
                  <a:srgbClr val="FFFF00"/>
                </a:solidFill>
              </a:rPr>
              <a:t>metaRoot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Directional graph like DAG in the DG </a:t>
            </a:r>
            <a:r>
              <a:rPr lang="en-US" sz="2100" dirty="0" smtClean="0">
                <a:solidFill>
                  <a:schemeClr val="accent2"/>
                </a:solidFill>
              </a:rPr>
              <a:t>(can bend rules)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err="1" smtClean="0">
                <a:solidFill>
                  <a:srgbClr val="FFFF00"/>
                </a:solidFill>
              </a:rPr>
              <a:t>MetaRoot</a:t>
            </a: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stores global object info </a:t>
            </a:r>
            <a:r>
              <a:rPr lang="en-US" sz="2100" dirty="0" smtClean="0">
                <a:solidFill>
                  <a:schemeClr val="accent2"/>
                </a:solidFill>
              </a:rPr>
              <a:t>(asset centric)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buNone/>
            </a:pPr>
            <a:endParaRPr lang="en-US" sz="2000" dirty="0" smtClean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accent2"/>
                </a:solidFill>
              </a:rPr>
              <a:t>global proc string </a:t>
            </a:r>
            <a:r>
              <a:rPr lang="en-US" sz="2000" dirty="0" err="1" smtClean="0">
                <a:solidFill>
                  <a:srgbClr val="FFFF00"/>
                </a:solidFill>
              </a:rPr>
              <a:t>metaRoot</a:t>
            </a:r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(string $</a:t>
            </a:r>
            <a:r>
              <a:rPr lang="en-US" sz="20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rootJoint</a:t>
            </a:r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string $</a:t>
            </a:r>
            <a:r>
              <a:rPr lang="en-US" sz="20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objectType</a:t>
            </a:r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b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string $</a:t>
            </a:r>
            <a:r>
              <a:rPr lang="en-US" sz="20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objectTypeValue</a:t>
            </a:r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string $</a:t>
            </a:r>
            <a:r>
              <a:rPr lang="en-US" sz="20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objectId</a:t>
            </a:r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string $</a:t>
            </a:r>
            <a:r>
              <a:rPr lang="en-US" sz="20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sourceFilePath</a:t>
            </a:r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);</a:t>
            </a:r>
          </a:p>
          <a:p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metaroot_attribute_edito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95400"/>
            <a:ext cx="3657600" cy="2219165"/>
          </a:xfrm>
          <a:prstGeom prst="rect">
            <a:avLst/>
          </a:prstGeom>
        </p:spPr>
      </p:pic>
      <p:pic>
        <p:nvPicPr>
          <p:cNvPr id="7" name="Picture 6" descr="metagraph_arm_fkik_componen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00" y="1295400"/>
            <a:ext cx="1371600" cy="2208068"/>
          </a:xfrm>
          <a:prstGeom prst="rect">
            <a:avLst/>
          </a:prstGeom>
        </p:spPr>
      </p:pic>
      <p:pic>
        <p:nvPicPr>
          <p:cNvPr id="6146" name="Picture 2" descr="C:\metarigging\presentations\working\images\anatomy\image715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06977" y="1323848"/>
            <a:ext cx="2954427" cy="218135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dstorage2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Building a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Metadata Node Network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819400" y="1676399"/>
            <a:ext cx="6019800" cy="4038601"/>
          </a:xfrm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Semantic Traversal Functions:</a:t>
            </a:r>
          </a:p>
          <a:p>
            <a:pPr lvl="1">
              <a:buNone/>
            </a:pPr>
            <a:r>
              <a:rPr lang="en-US" sz="2000" dirty="0" smtClean="0">
                <a:solidFill>
                  <a:schemeClr val="accent2"/>
                </a:solidFill>
              </a:rPr>
              <a:t>Analogous to MEL/</a:t>
            </a:r>
            <a:r>
              <a:rPr lang="en-US" sz="2000" dirty="0" err="1" smtClean="0">
                <a:solidFill>
                  <a:schemeClr val="accent2"/>
                </a:solidFill>
              </a:rPr>
              <a:t>Python</a:t>
            </a:r>
            <a:r>
              <a:rPr lang="en-US" sz="2000" dirty="0" err="1" smtClean="0">
                <a:solidFill>
                  <a:srgbClr val="FFFF00"/>
                </a:solidFill>
              </a:rPr>
              <a:t>`listRelatives</a:t>
            </a:r>
            <a:r>
              <a:rPr lang="en-US" sz="2000" dirty="0" smtClean="0">
                <a:solidFill>
                  <a:srgbClr val="FFFF00"/>
                </a:solidFill>
              </a:rPr>
              <a:t>`</a:t>
            </a:r>
          </a:p>
          <a:p>
            <a:pPr lvl="1">
              <a:buNone/>
            </a:pPr>
            <a:endParaRPr lang="en-US" sz="2000" dirty="0" smtClean="0">
              <a:solidFill>
                <a:srgbClr val="FFFF00"/>
              </a:solidFill>
            </a:endParaRPr>
          </a:p>
          <a:p>
            <a:r>
              <a:rPr lang="en-US" sz="2000" dirty="0" smtClean="0">
                <a:solidFill>
                  <a:schemeClr val="accent2"/>
                </a:solidFill>
              </a:rPr>
              <a:t>def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listMetaParent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(node):</a:t>
            </a:r>
          </a:p>
          <a:p>
            <a:pPr lvl="1"/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Crawl “up” the .</a:t>
            </a:r>
            <a:r>
              <a:rPr 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metaParent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connection</a:t>
            </a:r>
          </a:p>
          <a:p>
            <a:pPr lvl="1">
              <a:buNone/>
            </a:pPr>
            <a:endParaRPr lang="en-US" sz="20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2"/>
                </a:solidFill>
              </a:rPr>
              <a:t>def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listMetaChildren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metaNode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):</a:t>
            </a:r>
          </a:p>
          <a:p>
            <a:pPr lvl="1"/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Crawl “down” to </a:t>
            </a:r>
            <a:r>
              <a:rPr 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metaNodes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connected to .</a:t>
            </a:r>
            <a:r>
              <a:rPr 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metaChildren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attribute</a:t>
            </a:r>
          </a:p>
          <a:p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metagraph_arm_fkik_compone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676400"/>
            <a:ext cx="2508683" cy="4038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dstorage2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Building a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Metadata Node Network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3398837"/>
            <a:ext cx="8077200" cy="3230563"/>
          </a:xfrm>
          <a:solidFill>
            <a:schemeClr val="bg1">
              <a:alpha val="40000"/>
            </a:schemeClr>
          </a:solidFill>
        </p:spPr>
        <p:txBody>
          <a:bodyPr lIns="182880" tIns="182880" rIns="182880" bIns="182880">
            <a:normAutofit fontScale="77500" lnSpcReduction="20000"/>
          </a:bodyPr>
          <a:lstStyle/>
          <a:p>
            <a:pPr>
              <a:buNone/>
            </a:pPr>
            <a:r>
              <a:rPr lang="en-US" sz="39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Semantic Traversal Functions: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def</a:t>
            </a:r>
            <a:r>
              <a:rPr lang="en-US" sz="2400" dirty="0" smtClean="0">
                <a:solidFill>
                  <a:schemeClr val="accent3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listMetaRoot</a:t>
            </a:r>
            <a:r>
              <a:rPr lang="en-US" sz="2400" dirty="0" smtClean="0">
                <a:solidFill>
                  <a:schemeClr val="accent2"/>
                </a:solidFill>
              </a:rPr>
              <a:t>(node):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 reliable way to get </a:t>
            </a:r>
            <a:r>
              <a:rPr 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metaRoot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from any node on the rig</a:t>
            </a:r>
          </a:p>
          <a:p>
            <a:pPr lvl="1">
              <a:buNone/>
            </a:pPr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def </a:t>
            </a:r>
            <a:r>
              <a:rPr lang="en-US" sz="2400" dirty="0" err="1" smtClean="0">
                <a:solidFill>
                  <a:srgbClr val="FFFF00"/>
                </a:solidFill>
              </a:rPr>
              <a:t>listMetaChildOfType</a:t>
            </a:r>
            <a:r>
              <a:rPr lang="en-US" sz="2400" dirty="0" smtClean="0">
                <a:solidFill>
                  <a:schemeClr val="accent2"/>
                </a:solidFill>
              </a:rPr>
              <a:t>(</a:t>
            </a:r>
            <a:r>
              <a:rPr lang="en-US" sz="2400" dirty="0" err="1" smtClean="0">
                <a:solidFill>
                  <a:schemeClr val="accent2"/>
                </a:solidFill>
              </a:rPr>
              <a:t>metaNode</a:t>
            </a:r>
            <a:r>
              <a:rPr lang="en-US" sz="2400" dirty="0" smtClean="0">
                <a:solidFill>
                  <a:schemeClr val="accent2"/>
                </a:solidFill>
              </a:rPr>
              <a:t>, $</a:t>
            </a:r>
            <a:r>
              <a:rPr lang="en-US" sz="2400" dirty="0" err="1" smtClean="0">
                <a:solidFill>
                  <a:schemeClr val="accent2"/>
                </a:solidFill>
              </a:rPr>
              <a:t>metaType</a:t>
            </a:r>
            <a:r>
              <a:rPr lang="en-US" sz="2400" dirty="0" smtClean="0">
                <a:solidFill>
                  <a:schemeClr val="accent2"/>
                </a:solidFill>
              </a:rPr>
              <a:t>):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Returns </a:t>
            </a:r>
            <a:r>
              <a:rPr 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metaChildren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of a given type</a:t>
            </a:r>
          </a:p>
          <a:p>
            <a:pPr lvl="1">
              <a:buNone/>
            </a:pPr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def </a:t>
            </a:r>
            <a:r>
              <a:rPr lang="en-US" sz="2400" dirty="0" err="1" smtClean="0">
                <a:solidFill>
                  <a:srgbClr val="FFFF00"/>
                </a:solidFill>
              </a:rPr>
              <a:t>listAllMetaChildren</a:t>
            </a:r>
            <a:r>
              <a:rPr lang="en-US" sz="2400" dirty="0" smtClean="0">
                <a:solidFill>
                  <a:schemeClr val="accent2"/>
                </a:solidFill>
              </a:rPr>
              <a:t>(</a:t>
            </a:r>
            <a:r>
              <a:rPr lang="en-US" sz="2400" dirty="0" err="1" smtClean="0">
                <a:solidFill>
                  <a:schemeClr val="accent2"/>
                </a:solidFill>
              </a:rPr>
              <a:t>metaNode</a:t>
            </a:r>
            <a:r>
              <a:rPr lang="en-US" sz="2400" dirty="0" smtClean="0">
                <a:solidFill>
                  <a:schemeClr val="accent2"/>
                </a:solidFill>
              </a:rPr>
              <a:t>):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Returns all </a:t>
            </a:r>
            <a:r>
              <a:rPr 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metaNodes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“below” the input </a:t>
            </a:r>
            <a:r>
              <a:rPr 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metaNode</a:t>
            </a:r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metanode_plugs_left_elbow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73348"/>
            <a:ext cx="8077200" cy="224122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ldstorage2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Building a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Metadata Node Network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743200" y="1278484"/>
            <a:ext cx="5943600" cy="5105400"/>
          </a:xfrm>
          <a:solidFill>
            <a:schemeClr val="bg1">
              <a:alpha val="40000"/>
            </a:schemeClr>
          </a:solidFill>
        </p:spPr>
        <p:txBody>
          <a:bodyPr lIns="182880" tIns="182880" rIns="182880" bIns="182880"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Semantic Traversal Functions:</a:t>
            </a:r>
          </a:p>
          <a:p>
            <a:endParaRPr lang="en-US" sz="2000" dirty="0" smtClean="0">
              <a:solidFill>
                <a:schemeClr val="accent2"/>
              </a:solidFill>
            </a:endParaRPr>
          </a:p>
          <a:p>
            <a:r>
              <a:rPr lang="en-US" sz="2000" dirty="0" smtClean="0">
                <a:solidFill>
                  <a:schemeClr val="accent2"/>
                </a:solidFill>
              </a:rPr>
              <a:t>def </a:t>
            </a:r>
            <a:r>
              <a:rPr lang="en-US" sz="2000" dirty="0" err="1" smtClean="0">
                <a:solidFill>
                  <a:srgbClr val="FFFF00"/>
                </a:solidFill>
              </a:rPr>
              <a:t>listMetaConnections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(node):</a:t>
            </a:r>
          </a:p>
          <a:p>
            <a:pPr lvl="1"/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Returns a list of all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metaNodes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connected to the input node (non hierarchical)</a:t>
            </a:r>
          </a:p>
          <a:p>
            <a:pPr lvl="1">
              <a:buNone/>
            </a:pPr>
            <a:endParaRPr lang="en-US" sz="20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2"/>
                </a:solidFill>
              </a:rPr>
              <a:t>def </a:t>
            </a:r>
            <a:r>
              <a:rPr lang="en-US" sz="2000" dirty="0" err="1" smtClean="0">
                <a:solidFill>
                  <a:srgbClr val="FFFF00"/>
                </a:solidFill>
              </a:rPr>
              <a:t>listSingleConnection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(node, </a:t>
            </a:r>
            <a:r>
              <a:rPr 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attr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): </a:t>
            </a:r>
          </a:p>
          <a:p>
            <a:pPr lvl="1"/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Gets a specific node connected to the input </a:t>
            </a:r>
            <a:r>
              <a:rPr lang="en-US" sz="20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node.attribute</a:t>
            </a:r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 plug</a:t>
            </a: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lvl="1">
              <a:buNone/>
            </a:pPr>
            <a:endParaRPr lang="en-US" sz="2000" dirty="0" smtClean="0">
              <a:solidFill>
                <a:schemeClr val="accent2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metagraph_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71" y="1258388"/>
            <a:ext cx="2222030" cy="51424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ldstorage2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Building a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Metadata Node Network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458200" cy="990600"/>
          </a:xfrm>
          <a:solidFill>
            <a:schemeClr val="bg1">
              <a:alpha val="40000"/>
            </a:schemeClr>
          </a:solidFill>
        </p:spPr>
        <p:txBody>
          <a:bodyPr lIns="182880" tIns="182880" rIns="182880" bIns="182880">
            <a:normAutofit fontScale="85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Keep track of important nodes on character rigs with custom connections to </a:t>
            </a:r>
            <a:r>
              <a:rPr lang="en-US" dirty="0" err="1" smtClean="0">
                <a:solidFill>
                  <a:srgbClr val="FFFF00"/>
                </a:solidFill>
              </a:rPr>
              <a:t>metaNodes</a:t>
            </a: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733800" cy="3733800"/>
          </a:xfrm>
          <a:solidFill>
            <a:schemeClr val="bg1">
              <a:alpha val="40000"/>
            </a:schemeClr>
          </a:solidFill>
        </p:spPr>
        <p:txBody>
          <a:bodyPr lIns="182880" tIns="182880" rIns="182880" bIns="182880">
            <a:normAutofit fontScale="85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accent2"/>
                </a:solidFill>
              </a:rPr>
              <a:t>Advantages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Easy to maintain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Scripts don’t have to guess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Allows you to build more complex rig behaviors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Great for custom tool building</a:t>
            </a:r>
          </a:p>
          <a:p>
            <a:pPr lvl="1"/>
            <a:endParaRPr lang="en-US" dirty="0" smtClean="0"/>
          </a:p>
        </p:txBody>
      </p:sp>
      <p:pic>
        <p:nvPicPr>
          <p:cNvPr id="6" name="Picture 5" descr="rig_and_metagrap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514600"/>
            <a:ext cx="4697361" cy="3733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ldstorage2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rig_and_metagrap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514600"/>
            <a:ext cx="4697361" cy="37338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Building a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Metadata Node Network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524000"/>
            <a:ext cx="8458200" cy="990600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When is the </a:t>
            </a:r>
            <a:r>
              <a:rPr lang="en-US" sz="2400" dirty="0" err="1" smtClean="0">
                <a:solidFill>
                  <a:srgbClr val="FFFF00"/>
                </a:solidFill>
              </a:rPr>
              <a:t>metaNode</a:t>
            </a:r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network added to the rig?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42452" y="2499852"/>
            <a:ext cx="3733800" cy="3748548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MetaNode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network is added at the time of rig creation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Modular Procedural Rigging  </a:t>
            </a:r>
            <a:r>
              <a:rPr lang="en-US" dirty="0" smtClean="0">
                <a:solidFill>
                  <a:schemeClr val="accent2"/>
                </a:solidFill>
              </a:rPr>
              <a:t>for the win.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dstorage2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Modular Procedural Rigging</a:t>
            </a:r>
            <a:endParaRPr lang="en-US" sz="4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2" descr="C:\metarigging\presentations\working\images\awakening_s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97873" y="1524000"/>
            <a:ext cx="12285073" cy="502920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69342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Introduction: </a:t>
            </a:r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 at Bungie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Problem of Maya Scene Traversal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 Traversal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a Metadata Node Network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Procedural Rigging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Architecting a Rig Script Library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Rig Components and Templates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Distributing Rig Updates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 Retargeting 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Conclusions: </a:t>
            </a:r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Way Forward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" name="Content Placeholder 65" descr="awaken_b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304800" y="457200"/>
            <a:ext cx="480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ヒラギノ角ゴ Pro W3" pitchFamily="80" charset="-128"/>
                <a:cs typeface="ヒラギノ角ゴ Pro W3" pitchFamily="80" charset="-128"/>
              </a:rPr>
              <a:t> Modular Procedural Rigging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+mj-lt"/>
              <a:ea typeface="ヒラギノ角ゴ Pro W3" pitchFamily="80" charset="-128"/>
              <a:cs typeface="ヒラギノ角ゴ Pro W3" pitchFamily="80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12192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Template</a:t>
            </a:r>
          </a:p>
          <a:p>
            <a:pPr algn="ctr"/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52800" y="121920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Component Scripts</a:t>
            </a:r>
            <a:endParaRPr 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649" y="1189704"/>
            <a:ext cx="226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Utility Scripts</a:t>
            </a:r>
            <a:endParaRPr lang="en-US" sz="2400" dirty="0">
              <a:solidFill>
                <a:schemeClr val="accent2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477000" y="2057400"/>
            <a:ext cx="2362200" cy="3090170"/>
            <a:chOff x="6781800" y="2844959"/>
            <a:chExt cx="2019181" cy="2641441"/>
          </a:xfrm>
        </p:grpSpPr>
        <p:pic>
          <p:nvPicPr>
            <p:cNvPr id="58" name="Picture 57" descr="script_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800" y="2844959"/>
              <a:ext cx="952381" cy="1269841"/>
            </a:xfrm>
            <a:prstGeom prst="rect">
              <a:avLst/>
            </a:prstGeom>
          </p:spPr>
        </p:pic>
        <p:pic>
          <p:nvPicPr>
            <p:cNvPr id="59" name="Picture 58" descr="script_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800" y="4216559"/>
              <a:ext cx="952381" cy="1269841"/>
            </a:xfrm>
            <a:prstGeom prst="rect">
              <a:avLst/>
            </a:prstGeom>
          </p:spPr>
        </p:pic>
        <p:pic>
          <p:nvPicPr>
            <p:cNvPr id="60" name="Picture 59" descr="script_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8600" y="3530759"/>
              <a:ext cx="952381" cy="1269841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2802466" y="2438400"/>
            <a:ext cx="1007534" cy="2133600"/>
            <a:chOff x="2743200" y="2438400"/>
            <a:chExt cx="1295400" cy="2743200"/>
          </a:xfrm>
        </p:grpSpPr>
        <p:sp>
          <p:nvSpPr>
            <p:cNvPr id="65" name="Right Arrow 64"/>
            <p:cNvSpPr/>
            <p:nvPr/>
          </p:nvSpPr>
          <p:spPr bwMode="auto">
            <a:xfrm>
              <a:off x="2743200" y="2438400"/>
              <a:ext cx="1219200" cy="6096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endParaRPr>
            </a:p>
          </p:txBody>
        </p:sp>
        <p:sp>
          <p:nvSpPr>
            <p:cNvPr id="67" name="Right Arrow 66"/>
            <p:cNvSpPr/>
            <p:nvPr/>
          </p:nvSpPr>
          <p:spPr bwMode="auto">
            <a:xfrm>
              <a:off x="2819400" y="3505200"/>
              <a:ext cx="1219200" cy="6096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endParaRPr>
            </a:p>
          </p:txBody>
        </p:sp>
        <p:sp>
          <p:nvSpPr>
            <p:cNvPr id="68" name="Right Arrow 67"/>
            <p:cNvSpPr/>
            <p:nvPr/>
          </p:nvSpPr>
          <p:spPr bwMode="auto">
            <a:xfrm>
              <a:off x="2819400" y="4572000"/>
              <a:ext cx="1219200" cy="6096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45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181600" y="2667000"/>
            <a:ext cx="1219200" cy="1752600"/>
            <a:chOff x="5257800" y="3276600"/>
            <a:chExt cx="1219200" cy="1752600"/>
          </a:xfrm>
        </p:grpSpPr>
        <p:sp>
          <p:nvSpPr>
            <p:cNvPr id="69" name="Right Arrow 68"/>
            <p:cNvSpPr/>
            <p:nvPr/>
          </p:nvSpPr>
          <p:spPr bwMode="auto">
            <a:xfrm>
              <a:off x="5257800" y="3276600"/>
              <a:ext cx="1219200" cy="6096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Verdana" pitchFamily="45" charset="0"/>
              </a:endParaRPr>
            </a:p>
          </p:txBody>
        </p:sp>
        <p:sp>
          <p:nvSpPr>
            <p:cNvPr id="70" name="Right Arrow 69"/>
            <p:cNvSpPr/>
            <p:nvPr/>
          </p:nvSpPr>
          <p:spPr bwMode="auto">
            <a:xfrm>
              <a:off x="5257800" y="4419600"/>
              <a:ext cx="1219200" cy="6096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Verdana" pitchFamily="45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089990" y="2057400"/>
            <a:ext cx="863010" cy="3092450"/>
            <a:chOff x="4267200" y="2209800"/>
            <a:chExt cx="914400" cy="3276600"/>
          </a:xfrm>
        </p:grpSpPr>
        <p:pic>
          <p:nvPicPr>
            <p:cNvPr id="51" name="Picture 50" descr="script_c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0" y="2209800"/>
              <a:ext cx="685800" cy="914400"/>
            </a:xfrm>
            <a:prstGeom prst="rect">
              <a:avLst/>
            </a:prstGeom>
          </p:spPr>
        </p:pic>
        <p:pic>
          <p:nvPicPr>
            <p:cNvPr id="52" name="Picture 51" descr="script_c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0" y="3200400"/>
              <a:ext cx="685800" cy="914400"/>
            </a:xfrm>
            <a:prstGeom prst="rect">
              <a:avLst/>
            </a:prstGeom>
          </p:spPr>
        </p:pic>
        <p:pic>
          <p:nvPicPr>
            <p:cNvPr id="53" name="Picture 52" descr="script_c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0" y="4267200"/>
              <a:ext cx="685800" cy="914400"/>
            </a:xfrm>
            <a:prstGeom prst="rect">
              <a:avLst/>
            </a:prstGeom>
          </p:spPr>
        </p:pic>
        <p:pic>
          <p:nvPicPr>
            <p:cNvPr id="71" name="Picture 70" descr="script_c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514600"/>
              <a:ext cx="685800" cy="914400"/>
            </a:xfrm>
            <a:prstGeom prst="rect">
              <a:avLst/>
            </a:prstGeom>
          </p:spPr>
        </p:pic>
        <p:pic>
          <p:nvPicPr>
            <p:cNvPr id="72" name="Picture 71" descr="script_c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3505200"/>
              <a:ext cx="685800" cy="914400"/>
            </a:xfrm>
            <a:prstGeom prst="rect">
              <a:avLst/>
            </a:prstGeom>
          </p:spPr>
        </p:pic>
        <p:pic>
          <p:nvPicPr>
            <p:cNvPr id="73" name="Picture 72" descr="script_c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4572000"/>
              <a:ext cx="685800" cy="91440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609600" y="1981200"/>
            <a:ext cx="1752600" cy="2895360"/>
            <a:chOff x="228600" y="1799304"/>
            <a:chExt cx="2324098" cy="3839496"/>
          </a:xfrm>
        </p:grpSpPr>
        <p:pic>
          <p:nvPicPr>
            <p:cNvPr id="39" name="Picture 38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00" y="2713705"/>
              <a:ext cx="628649" cy="838199"/>
            </a:xfrm>
            <a:prstGeom prst="rect">
              <a:avLst/>
            </a:prstGeom>
          </p:spPr>
        </p:pic>
        <p:pic>
          <p:nvPicPr>
            <p:cNvPr id="40" name="Picture 39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2713705"/>
              <a:ext cx="628649" cy="838199"/>
            </a:xfrm>
            <a:prstGeom prst="rect">
              <a:avLst/>
            </a:prstGeom>
          </p:spPr>
        </p:pic>
        <p:pic>
          <p:nvPicPr>
            <p:cNvPr id="41" name="Picture 40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600" y="2713705"/>
              <a:ext cx="628649" cy="838199"/>
            </a:xfrm>
            <a:prstGeom prst="rect">
              <a:avLst/>
            </a:prstGeom>
          </p:spPr>
        </p:pic>
        <p:pic>
          <p:nvPicPr>
            <p:cNvPr id="42" name="Picture 41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00" y="3628105"/>
              <a:ext cx="628649" cy="838199"/>
            </a:xfrm>
            <a:prstGeom prst="rect">
              <a:avLst/>
            </a:prstGeom>
          </p:spPr>
        </p:pic>
        <p:pic>
          <p:nvPicPr>
            <p:cNvPr id="43" name="Picture 42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3628105"/>
              <a:ext cx="628649" cy="838199"/>
            </a:xfrm>
            <a:prstGeom prst="rect">
              <a:avLst/>
            </a:prstGeom>
          </p:spPr>
        </p:pic>
        <p:pic>
          <p:nvPicPr>
            <p:cNvPr id="44" name="Picture 43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600" y="3628105"/>
              <a:ext cx="628649" cy="838199"/>
            </a:xfrm>
            <a:prstGeom prst="rect">
              <a:avLst/>
            </a:prstGeom>
          </p:spPr>
        </p:pic>
        <p:pic>
          <p:nvPicPr>
            <p:cNvPr id="45" name="Picture 44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00" y="4618705"/>
              <a:ext cx="628649" cy="838199"/>
            </a:xfrm>
            <a:prstGeom prst="rect">
              <a:avLst/>
            </a:prstGeom>
          </p:spPr>
        </p:pic>
        <p:pic>
          <p:nvPicPr>
            <p:cNvPr id="46" name="Picture 45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4618705"/>
              <a:ext cx="628649" cy="838199"/>
            </a:xfrm>
            <a:prstGeom prst="rect">
              <a:avLst/>
            </a:prstGeom>
          </p:spPr>
        </p:pic>
        <p:pic>
          <p:nvPicPr>
            <p:cNvPr id="47" name="Picture 46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600" y="4618705"/>
              <a:ext cx="628649" cy="838199"/>
            </a:xfrm>
            <a:prstGeom prst="rect">
              <a:avLst/>
            </a:prstGeom>
          </p:spPr>
        </p:pic>
        <p:pic>
          <p:nvPicPr>
            <p:cNvPr id="55" name="Picture 54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649" y="1799304"/>
              <a:ext cx="628649" cy="838199"/>
            </a:xfrm>
            <a:prstGeom prst="rect">
              <a:avLst/>
            </a:prstGeom>
          </p:spPr>
        </p:pic>
        <p:pic>
          <p:nvPicPr>
            <p:cNvPr id="56" name="Picture 55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649" y="1799304"/>
              <a:ext cx="628649" cy="838199"/>
            </a:xfrm>
            <a:prstGeom prst="rect">
              <a:avLst/>
            </a:prstGeom>
          </p:spPr>
        </p:pic>
        <p:pic>
          <p:nvPicPr>
            <p:cNvPr id="57" name="Picture 56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1649" y="1799304"/>
              <a:ext cx="628649" cy="838199"/>
            </a:xfrm>
            <a:prstGeom prst="rect">
              <a:avLst/>
            </a:prstGeom>
          </p:spPr>
        </p:pic>
        <p:pic>
          <p:nvPicPr>
            <p:cNvPr id="74" name="Picture 73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2895601"/>
              <a:ext cx="628649" cy="838199"/>
            </a:xfrm>
            <a:prstGeom prst="rect">
              <a:avLst/>
            </a:prstGeom>
          </p:spPr>
        </p:pic>
        <p:pic>
          <p:nvPicPr>
            <p:cNvPr id="75" name="Picture 74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000" y="2895601"/>
              <a:ext cx="628649" cy="838199"/>
            </a:xfrm>
            <a:prstGeom prst="rect">
              <a:avLst/>
            </a:prstGeom>
          </p:spPr>
        </p:pic>
        <p:pic>
          <p:nvPicPr>
            <p:cNvPr id="76" name="Picture 75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5000" y="2895601"/>
              <a:ext cx="628649" cy="838199"/>
            </a:xfrm>
            <a:prstGeom prst="rect">
              <a:avLst/>
            </a:prstGeom>
          </p:spPr>
        </p:pic>
        <p:pic>
          <p:nvPicPr>
            <p:cNvPr id="77" name="Picture 76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3810001"/>
              <a:ext cx="628649" cy="838199"/>
            </a:xfrm>
            <a:prstGeom prst="rect">
              <a:avLst/>
            </a:prstGeom>
          </p:spPr>
        </p:pic>
        <p:pic>
          <p:nvPicPr>
            <p:cNvPr id="78" name="Picture 77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000" y="3810001"/>
              <a:ext cx="628649" cy="838199"/>
            </a:xfrm>
            <a:prstGeom prst="rect">
              <a:avLst/>
            </a:prstGeom>
          </p:spPr>
        </p:pic>
        <p:pic>
          <p:nvPicPr>
            <p:cNvPr id="79" name="Picture 78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5000" y="3810001"/>
              <a:ext cx="628649" cy="838199"/>
            </a:xfrm>
            <a:prstGeom prst="rect">
              <a:avLst/>
            </a:prstGeom>
          </p:spPr>
        </p:pic>
        <p:pic>
          <p:nvPicPr>
            <p:cNvPr id="80" name="Picture 79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0" y="4800601"/>
              <a:ext cx="628649" cy="838199"/>
            </a:xfrm>
            <a:prstGeom prst="rect">
              <a:avLst/>
            </a:prstGeom>
          </p:spPr>
        </p:pic>
        <p:pic>
          <p:nvPicPr>
            <p:cNvPr id="81" name="Picture 80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3000" y="4800601"/>
              <a:ext cx="628649" cy="838199"/>
            </a:xfrm>
            <a:prstGeom prst="rect">
              <a:avLst/>
            </a:prstGeom>
          </p:spPr>
        </p:pic>
        <p:pic>
          <p:nvPicPr>
            <p:cNvPr id="82" name="Picture 81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5000" y="4800601"/>
              <a:ext cx="628649" cy="838199"/>
            </a:xfrm>
            <a:prstGeom prst="rect">
              <a:avLst/>
            </a:prstGeom>
          </p:spPr>
        </p:pic>
        <p:pic>
          <p:nvPicPr>
            <p:cNvPr id="83" name="Picture 82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049" y="1981200"/>
              <a:ext cx="628649" cy="838199"/>
            </a:xfrm>
            <a:prstGeom prst="rect">
              <a:avLst/>
            </a:prstGeom>
          </p:spPr>
        </p:pic>
        <p:pic>
          <p:nvPicPr>
            <p:cNvPr id="84" name="Picture 83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2049" y="1981200"/>
              <a:ext cx="628649" cy="838199"/>
            </a:xfrm>
            <a:prstGeom prst="rect">
              <a:avLst/>
            </a:prstGeom>
          </p:spPr>
        </p:pic>
        <p:pic>
          <p:nvPicPr>
            <p:cNvPr id="85" name="Picture 84" descr="script_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4049" y="1981200"/>
              <a:ext cx="628649" cy="838199"/>
            </a:xfrm>
            <a:prstGeom prst="rect">
              <a:avLst/>
            </a:prstGeom>
          </p:spPr>
        </p:pic>
      </p:grpSp>
      <p:sp>
        <p:nvSpPr>
          <p:cNvPr id="86" name="TextBox 85"/>
          <p:cNvSpPr txBox="1"/>
          <p:nvPr/>
        </p:nvSpPr>
        <p:spPr>
          <a:xfrm>
            <a:off x="3657600" y="52578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FK/IK Chain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Stretchy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Spline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IK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Multi-constraint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Procedural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Fixup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7200" y="4953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Common general purpose functions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Scene traversal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Namespaces, strings, import/export, etc.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24600" y="52578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or more per character or object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Consistency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rigging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86" grpId="0"/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5" descr="awaken_bg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8854" y="-18855"/>
            <a:ext cx="9220200" cy="691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8006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3581400" cy="3581400"/>
          </a:xfrm>
        </p:spPr>
        <p:txBody>
          <a:bodyPr/>
          <a:lstStyle/>
          <a:p>
            <a:pPr>
              <a:buNone/>
            </a:pPr>
            <a:r>
              <a:rPr smtClean="0">
                <a:solidFill>
                  <a:srgbClr val="FFFF00"/>
                </a:solidFill>
              </a:rPr>
              <a:t>Script Help </a:t>
            </a:r>
            <a:r>
              <a:rPr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tool</a:t>
            </a:r>
          </a:p>
          <a:p>
            <a:r>
              <a:rPr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900+ scripts!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Integrated code documentation</a:t>
            </a:r>
          </a:p>
          <a:p>
            <a:r>
              <a:rPr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Collaboration Infrastructure</a:t>
            </a:r>
          </a:p>
        </p:txBody>
      </p:sp>
      <p:pic>
        <p:nvPicPr>
          <p:cNvPr id="8" name="Picture 3" descr="C:\metarigging\presentations\working\images\script_help_screenshot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9824" y="1231392"/>
            <a:ext cx="5464176" cy="524560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8006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10200" y="1371600"/>
            <a:ext cx="37338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IK </a:t>
            </a:r>
          </a:p>
          <a:p>
            <a:pPr algn="ctr">
              <a:buNone/>
            </a:pPr>
            <a:r>
              <a:rPr lang="en-US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Component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Instant creation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human error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add multiple copies to the same rig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Consistent with </a:t>
            </a:r>
            <a:b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rigs</a:t>
            </a:r>
          </a:p>
        </p:txBody>
      </p:sp>
      <p:pic>
        <p:nvPicPr>
          <p:cNvPr id="6" name="ik_rig_componen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1447800"/>
            <a:ext cx="5410200" cy="40576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8006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24400" y="1219200"/>
            <a:ext cx="4191000" cy="144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u="sng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IK Rig Component</a:t>
            </a:r>
            <a:endParaRPr sz="2400" dirty="0" smtClean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Metadata</a:t>
            </a:r>
            <a:endParaRPr lang="en-US" sz="20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node connections</a:t>
            </a:r>
          </a:p>
        </p:txBody>
      </p:sp>
      <p:pic>
        <p:nvPicPr>
          <p:cNvPr id="7172" name="Picture 4" descr="C:\metarigging\presentations\working\images\ikChain_metagraph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2514600"/>
            <a:ext cx="3810000" cy="3810000"/>
          </a:xfrm>
          <a:prstGeom prst="rect">
            <a:avLst/>
          </a:prstGeom>
          <a:noFill/>
        </p:spPr>
      </p:pic>
      <p:pic>
        <p:nvPicPr>
          <p:cNvPr id="7171" name="Picture 3" descr="D:\transfer\ikChain_rig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774" y="2209800"/>
            <a:ext cx="2130880" cy="4110534"/>
          </a:xfrm>
          <a:prstGeom prst="rect">
            <a:avLst/>
          </a:prstGeom>
          <a:noFill/>
        </p:spPr>
      </p:pic>
      <p:pic>
        <p:nvPicPr>
          <p:cNvPr id="7175" name="Picture 7" descr="D:\transfer\ikChain_attribute_editor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93374" y="2209799"/>
            <a:ext cx="2759626" cy="411480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5181600" cy="762000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(not) 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2572" y="1295400"/>
            <a:ext cx="3962400" cy="5334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4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Rigging: </a:t>
            </a:r>
            <a:r>
              <a:rPr lang="en-US" sz="33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3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(how NOT to do it)</a:t>
            </a:r>
            <a:r>
              <a:rPr 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3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IK Rig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 joint chain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IK handle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 control object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pole vector control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Promote twist attribute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Lock and hide unused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attrs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top level organizational groups: </a:t>
            </a:r>
          </a:p>
          <a:p>
            <a:pPr lvl="1"/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 lvl="1"/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doNotTouch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group</a:t>
            </a:r>
          </a:p>
          <a:p>
            <a:pPr lvl="1"/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manual_arm_rig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5181600" cy="3886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8006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0" y="1447800"/>
            <a:ext cx="3657600" cy="4724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Procedural Rigging: </a:t>
            </a:r>
          </a:p>
          <a:p>
            <a:pPr>
              <a:buNone/>
            </a:pPr>
            <a:r>
              <a:rPr lang="en-US" sz="24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FK/IK Rig Component</a:t>
            </a:r>
          </a:p>
          <a:p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Math-node driven switch mechanism between FK/IK</a:t>
            </a:r>
          </a:p>
          <a:p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</a:t>
            </a:r>
            <a:r>
              <a:rPr 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instanced onto all rig controls</a:t>
            </a:r>
          </a:p>
          <a:p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Switch/Align enabled by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semantic traversal</a:t>
            </a:r>
            <a:endParaRPr lang="en-US" sz="1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Right click menu</a:t>
            </a:r>
          </a:p>
        </p:txBody>
      </p:sp>
      <p:pic>
        <p:nvPicPr>
          <p:cNvPr id="6" name="procedural_fkik_rig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5410200" cy="40576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8006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0" y="1295400"/>
            <a:ext cx="3733800" cy="1143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u="sng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FK/IK Rig Component</a:t>
            </a:r>
          </a:p>
          <a:p>
            <a:pPr lvl="1"/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Metadata</a:t>
            </a:r>
          </a:p>
          <a:p>
            <a:pPr lvl="1"/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node connections</a:t>
            </a:r>
          </a:p>
          <a:p>
            <a:pPr>
              <a:buNone/>
            </a:pPr>
            <a:endParaRPr lang="en-US" sz="2400" u="sng" dirty="0" smtClean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C:\metarigging\presentations\working\images\fkik_ri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1040" y="2438400"/>
            <a:ext cx="2868406" cy="3962400"/>
          </a:xfrm>
          <a:prstGeom prst="rect">
            <a:avLst/>
          </a:prstGeom>
          <a:noFill/>
        </p:spPr>
      </p:pic>
      <p:pic>
        <p:nvPicPr>
          <p:cNvPr id="8195" name="Picture 3" descr="C:\metarigging\presentations\working\images\fkik_attribute_edito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1219200"/>
            <a:ext cx="2217806" cy="5181600"/>
          </a:xfrm>
          <a:prstGeom prst="rect">
            <a:avLst/>
          </a:prstGeom>
          <a:noFill/>
        </p:spPr>
      </p:pic>
      <p:pic>
        <p:nvPicPr>
          <p:cNvPr id="8196" name="Picture 4" descr="C:\metarigging\presentations\working\images\fkik_metagraph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79806" y="2425264"/>
            <a:ext cx="2641996" cy="397853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8006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1752600"/>
            <a:ext cx="3810000" cy="4267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Rigging a complete character using</a:t>
            </a:r>
            <a:endParaRPr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sz="20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Rig Components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and easy to create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~5 minutes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Allows for custom rig configurations</a:t>
            </a:r>
          </a:p>
        </p:txBody>
      </p:sp>
      <p:pic>
        <p:nvPicPr>
          <p:cNvPr id="7" name="manual_rig_blockdud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1809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8006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0" y="2057400"/>
            <a:ext cx="3657600" cy="3505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Rigging a complete character using</a:t>
            </a:r>
          </a:p>
          <a:p>
            <a:pPr>
              <a:buNone/>
            </a:pPr>
            <a:r>
              <a:rPr sz="2000" u="sng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Rig Components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Metadata</a:t>
            </a:r>
          </a:p>
          <a:p>
            <a:r>
              <a:rPr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node connections</a:t>
            </a:r>
          </a:p>
          <a:p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 descr="metagraph_a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199" y="2057400"/>
            <a:ext cx="1371601" cy="3174280"/>
          </a:xfrm>
          <a:prstGeom prst="rect">
            <a:avLst/>
          </a:prstGeom>
        </p:spPr>
      </p:pic>
      <p:pic>
        <p:nvPicPr>
          <p:cNvPr id="9" name="Picture 8" descr="rig_and_metagraph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" y="2057400"/>
            <a:ext cx="3993449" cy="31742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8006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0" y="1752600"/>
            <a:ext cx="4191000" cy="3810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Template Script </a:t>
            </a:r>
            <a:b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Rig Components: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BAM!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 is generated automatically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Enables fast iteration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Production friendly</a:t>
            </a:r>
          </a:p>
        </p:txBody>
      </p:sp>
      <p:pic>
        <p:nvPicPr>
          <p:cNvPr id="7" name="rig_template_scrip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1828800"/>
            <a:ext cx="4978400" cy="3733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752600"/>
            <a:ext cx="6553200" cy="4207625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Metadata: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Information about information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Semantic Traversal: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Search animation scene using </a:t>
            </a:r>
            <a:r>
              <a:rPr lang="en-US" i="1" dirty="0" smtClean="0">
                <a:solidFill>
                  <a:schemeClr val="accent2"/>
                </a:solidFill>
              </a:rPr>
              <a:t>human</a:t>
            </a:r>
            <a:r>
              <a:rPr lang="en-US" dirty="0" smtClean="0">
                <a:solidFill>
                  <a:schemeClr val="accent2"/>
                </a:solidFill>
              </a:rPr>
              <a:t> terminology</a:t>
            </a:r>
          </a:p>
          <a:p>
            <a:pPr lvl="1"/>
            <a:r>
              <a:rPr lang="en-US" dirty="0" smtClean="0"/>
              <a:t>“I am a </a:t>
            </a:r>
            <a:r>
              <a:rPr lang="en-US" i="1" dirty="0" smtClean="0"/>
              <a:t>character</a:t>
            </a:r>
            <a:r>
              <a:rPr lang="en-US" dirty="0" smtClean="0"/>
              <a:t>” (attribution)</a:t>
            </a:r>
          </a:p>
          <a:p>
            <a:pPr lvl="1"/>
            <a:r>
              <a:rPr lang="en-US" dirty="0" smtClean="0"/>
              <a:t>“Here are my </a:t>
            </a:r>
            <a:r>
              <a:rPr lang="en-US" i="1" dirty="0" smtClean="0"/>
              <a:t>arms</a:t>
            </a:r>
            <a:r>
              <a:rPr lang="en-US" dirty="0" smtClean="0"/>
              <a:t>” (node connections)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Explicit Traversal: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Search animation scene using </a:t>
            </a:r>
            <a:r>
              <a:rPr lang="en-US" i="1" dirty="0" smtClean="0">
                <a:solidFill>
                  <a:schemeClr val="accent2"/>
                </a:solidFill>
              </a:rPr>
              <a:t>technical</a:t>
            </a:r>
            <a:r>
              <a:rPr lang="en-US" dirty="0" smtClean="0">
                <a:solidFill>
                  <a:schemeClr val="accent2"/>
                </a:solidFill>
              </a:rPr>
              <a:t> terminology</a:t>
            </a:r>
          </a:p>
          <a:p>
            <a:pPr lvl="1"/>
            <a:r>
              <a:rPr lang="en-US" dirty="0" err="1" smtClean="0"/>
              <a:t>PoleVector</a:t>
            </a:r>
            <a:r>
              <a:rPr lang="en-US" dirty="0" smtClean="0"/>
              <a:t> constraint connected to </a:t>
            </a:r>
            <a:r>
              <a:rPr lang="en-US" dirty="0" err="1" smtClean="0"/>
              <a:t>ikHandle</a:t>
            </a:r>
            <a:endParaRPr lang="en-US" dirty="0" smtClean="0"/>
          </a:p>
          <a:p>
            <a:pPr lvl="1"/>
            <a:r>
              <a:rPr lang="en-US" dirty="0" smtClean="0"/>
              <a:t>Elbow joint is located at position X,Y,Z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Cinematic Animation Tools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1"/>
            <a:ext cx="4114800" cy="2057399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Shots are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metaNodes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Non-linear editing tool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051" name="Picture 3" descr="C:\metarigging\presentations\working\images\cinematic_shot_edit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5420248"/>
            <a:ext cx="9144000" cy="1039660"/>
          </a:xfrm>
          <a:prstGeom prst="rect">
            <a:avLst/>
          </a:prstGeom>
          <a:noFill/>
        </p:spPr>
      </p:pic>
      <p:pic>
        <p:nvPicPr>
          <p:cNvPr id="6" name="Picture 4" descr="C:\metarigging\presentations\working\images\ubercam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895600"/>
            <a:ext cx="3581400" cy="2513573"/>
          </a:xfrm>
          <a:prstGeom prst="rect">
            <a:avLst/>
          </a:prstGeom>
          <a:noFill/>
        </p:spPr>
      </p:pic>
      <p:pic>
        <p:nvPicPr>
          <p:cNvPr id="7" name="Picture 2" descr="F:\transfer\ubercam2\ubercam_scene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3229" y="457200"/>
            <a:ext cx="4644571" cy="2895600"/>
          </a:xfrm>
          <a:prstGeom prst="rect">
            <a:avLst/>
          </a:prstGeom>
          <a:noFill/>
        </p:spPr>
      </p:pic>
      <p:pic>
        <p:nvPicPr>
          <p:cNvPr id="8" name="Picture 4" descr="F:\transfer\ubercam2\ubercam_ui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2647" y="2259458"/>
            <a:ext cx="1744285" cy="3135794"/>
          </a:xfrm>
          <a:prstGeom prst="rect">
            <a:avLst/>
          </a:prstGeom>
          <a:noFill/>
        </p:spPr>
      </p:pic>
      <p:pic>
        <p:nvPicPr>
          <p:cNvPr id="9" name="Picture 5" descr="F:\transfer\ubercam2\ubercam_ui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15200" y="2259458"/>
            <a:ext cx="1752600" cy="315074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4800600" cy="762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 Modular Procedural Rigging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5029200" cy="25146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3900" i="1" dirty="0" err="1" smtClean="0">
                <a:solidFill>
                  <a:srgbClr val="FFFF00"/>
                </a:solidFill>
              </a:rPr>
              <a:t>Faceplanes</a:t>
            </a:r>
            <a:r>
              <a:rPr lang="en-US" sz="3900" i="1" dirty="0" smtClean="0">
                <a:solidFill>
                  <a:srgbClr val="FFFF00"/>
                </a:solidFill>
              </a:rPr>
              <a:t>: </a:t>
            </a:r>
            <a:endParaRPr i="1" dirty="0" smtClean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FF00"/>
                </a:solidFill>
              </a:rPr>
              <a:t>Advanced Rig Component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Fluid, naturalistic interpolation for facial bone animation 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Too complex to edit by hand without assistance from tools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 pitchFamily="2" charset="2"/>
              </a:rPr>
              <a:t>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146" name="Picture 2" descr="C:\metarigging\presentations\working\images\faceplane_ri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3548742"/>
            <a:ext cx="2855316" cy="2819400"/>
          </a:xfrm>
          <a:prstGeom prst="rect">
            <a:avLst/>
          </a:prstGeom>
          <a:noFill/>
        </p:spPr>
      </p:pic>
      <p:pic>
        <p:nvPicPr>
          <p:cNvPr id="6147" name="Picture 3" descr="C:\metarigging\presentations\working\images\faceplane_setup_u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7603" y="1447800"/>
            <a:ext cx="3449197" cy="495300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5" descr="awaken_bg.bmp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pic>
        <p:nvPicPr>
          <p:cNvPr id="4" name="faceplanes_brut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5" descr="awaken_b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Facial Animation Rig (on the inside)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122" name="Picture 2" descr="D:\masterclass_transfer2\faceplane_element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631315"/>
            <a:ext cx="6661759" cy="202628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295400" y="4038600"/>
            <a:ext cx="6019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NURBS point on surface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Deformation joints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Set-Driven-Key poses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Face Toolbox UI: universal parametric controls</a:t>
            </a:r>
          </a:p>
        </p:txBody>
      </p:sp>
      <p:pic>
        <p:nvPicPr>
          <p:cNvPr id="5125" name="Picture 5" descr="C:\metarigging\presentations\working\images\face_toolbox_bru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9993" y="1631396"/>
            <a:ext cx="2534007" cy="454080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5" descr="awaken_b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/>
          <a:lstStyle/>
          <a:p>
            <a:pPr algn="ctr"/>
            <a:r>
              <a:rPr lang="en-US" i="1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Faceplane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Rig Component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170" name="Picture 2" descr="C:\metarigging\presentations\working\images\faceplane_ri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42686" y="2068628"/>
            <a:ext cx="3200400" cy="3160144"/>
          </a:xfrm>
          <a:prstGeom prst="rect">
            <a:avLst/>
          </a:prstGeom>
          <a:noFill/>
        </p:spPr>
      </p:pic>
      <p:pic>
        <p:nvPicPr>
          <p:cNvPr id="7171" name="Picture 3" descr="C:\metarigging\presentations\working\images\faceplane_hypergraph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33600" y="1295400"/>
            <a:ext cx="3465993" cy="4800600"/>
          </a:xfrm>
          <a:prstGeom prst="rect">
            <a:avLst/>
          </a:prstGeom>
          <a:noFill/>
        </p:spPr>
      </p:pic>
      <p:pic>
        <p:nvPicPr>
          <p:cNvPr id="7172" name="Picture 4" descr="C:\metarigging\presentations\working\images\faceplane_attribute_editor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7739" y="1295400"/>
            <a:ext cx="3886261" cy="479153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5" descr="awaken_bg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8854" y="-18855"/>
            <a:ext cx="9220200" cy="691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9144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Distributing Rig Updates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 smtClean="0">
                <a:solidFill>
                  <a:srgbClr val="FFFF00"/>
                </a:solidFill>
              </a:rPr>
              <a:t>Xrig</a:t>
            </a:r>
            <a:r>
              <a:rPr lang="en-US" dirty="0" smtClean="0">
                <a:solidFill>
                  <a:srgbClr val="FFFF00"/>
                </a:solidFill>
              </a:rPr>
              <a:t> Live</a:t>
            </a:r>
          </a:p>
          <a:p>
            <a:pPr>
              <a:buNone/>
            </a:pPr>
            <a:r>
              <a:rPr sz="1800" smtClean="0">
                <a:solidFill>
                  <a:srgbClr val="FFFF00"/>
                </a:solidFill>
              </a:rPr>
              <a:t>Rig Update Tool</a:t>
            </a:r>
            <a:endParaRPr lang="en-US" sz="1800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Alternative to File Referencing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Distributes updates to rigs/components through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MetaNodes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Database back end</a:t>
            </a:r>
          </a:p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Riggerscore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!</a:t>
            </a:r>
          </a:p>
        </p:txBody>
      </p:sp>
      <p:pic>
        <p:nvPicPr>
          <p:cNvPr id="6" name="Picture 5" descr="xrig_li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295400"/>
            <a:ext cx="3518263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5" descr="awaken_bg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76200" y="-61659"/>
            <a:ext cx="9220200" cy="691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54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ReAnimator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3581400" cy="12192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4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Skeleton-to-Rig  Retargeting</a:t>
            </a:r>
          </a:p>
          <a:p>
            <a:pPr>
              <a:buNone/>
            </a:pP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C:\metarigging\presentations\working\images\reanimator_v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371600"/>
            <a:ext cx="4206697" cy="5105400"/>
          </a:xfrm>
          <a:prstGeom prst="rect">
            <a:avLst/>
          </a:prstGeom>
          <a:noFill/>
        </p:spPr>
      </p:pic>
      <p:pic>
        <p:nvPicPr>
          <p:cNvPr id="8" name="Picture 2" descr="C:\metarigging\presentations\working\images\reanimator_v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2590800"/>
            <a:ext cx="3786787" cy="381203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5" descr="awaken_bg.bmp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pic>
        <p:nvPicPr>
          <p:cNvPr id="7" name="reanimator_fall_pose_rip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5" descr="awaken_bg.bmp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18854" y="-18855"/>
            <a:ext cx="9220200" cy="69196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14400"/>
            <a:ext cx="42672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Skeleton </a:t>
            </a:r>
            <a:br>
              <a:rPr lang="en-US" sz="4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4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Pose Tool </a:t>
            </a:r>
            <a:endParaRPr lang="en-US" sz="4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3429000"/>
            <a:ext cx="8229600" cy="3200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How it works:</a:t>
            </a:r>
            <a:endParaRPr lang="en-US" sz="3200" i="1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Uses </a:t>
            </a:r>
            <a:r>
              <a:rPr lang="en-US" dirty="0" err="1" smtClean="0">
                <a:solidFill>
                  <a:srgbClr val="FFFF00"/>
                </a:solidFill>
              </a:rPr>
              <a:t>alignRigToSkeleton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() from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ReAnimator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Saves copies of skeleton into “\poses\” folder.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 skeleton, align rig and delete.  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Discussion:  skeleton-to-rig vs. rig-to-rig pose system</a:t>
            </a:r>
          </a:p>
        </p:txBody>
      </p:sp>
      <p:pic>
        <p:nvPicPr>
          <p:cNvPr id="16386" name="Picture 2" descr="C:\metarigging\presentations\working\images\skeleton_pose_too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697230"/>
            <a:ext cx="3886200" cy="265557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:\dhunt\images\hayabusa_spartan_wing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8100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447800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Animation Tools</a:t>
            </a:r>
            <a:r>
              <a:rPr lang="en-US" sz="4000" dirty="0" smtClean="0">
                <a:solidFill>
                  <a:srgbClr val="FFFF00"/>
                </a:solidFill>
              </a:rPr>
              <a:t> </a:t>
            </a:r>
            <a:br>
              <a:rPr lang="en-US" sz="4000" dirty="0" smtClean="0">
                <a:solidFill>
                  <a:srgbClr val="FFFF00"/>
                </a:solidFill>
              </a:rPr>
            </a:br>
            <a:r>
              <a:rPr lang="en-US" sz="2000" dirty="0" smtClean="0">
                <a:solidFill>
                  <a:srgbClr val="FFFF00"/>
                </a:solidFill>
              </a:rPr>
              <a:t>That Leverage The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br>
              <a:rPr lang="en-US" sz="2400" dirty="0" smtClean="0">
                <a:solidFill>
                  <a:srgbClr val="FFFF00"/>
                </a:solidFill>
              </a:rPr>
            </a:br>
            <a:r>
              <a:rPr lang="en-US" sz="1800" dirty="0" smtClean="0">
                <a:solidFill>
                  <a:srgbClr val="FFFF00"/>
                </a:solidFill>
              </a:rPr>
              <a:t>Metadata Node Network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5365" name="Picture 5" descr="C:\metarigging\presentations\working\images\maw_db_edit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84265"/>
            <a:ext cx="2819400" cy="4764135"/>
          </a:xfrm>
          <a:prstGeom prst="rect">
            <a:avLst/>
          </a:prstGeom>
          <a:noFill/>
        </p:spPr>
      </p:pic>
      <p:pic>
        <p:nvPicPr>
          <p:cNvPr id="15362" name="Picture 2" descr="C:\metarigging\presentations\working\images\reanimator_v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381000"/>
            <a:ext cx="2725033" cy="2743200"/>
          </a:xfrm>
          <a:prstGeom prst="rect">
            <a:avLst/>
          </a:prstGeom>
          <a:noFill/>
        </p:spPr>
      </p:pic>
      <p:pic>
        <p:nvPicPr>
          <p:cNvPr id="15364" name="Picture 4" descr="C:\metarigging\presentations\working\images\face_toolbox_v4_with_blink_controls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94565" y="1905000"/>
            <a:ext cx="2596635" cy="3886200"/>
          </a:xfrm>
          <a:prstGeom prst="rect">
            <a:avLst/>
          </a:prstGeom>
          <a:noFill/>
        </p:spPr>
      </p:pic>
      <p:pic>
        <p:nvPicPr>
          <p:cNvPr id="15363" name="Picture 3" descr="C:\metarigging\presentations\working\images\faceplane_setup_ui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48400" y="232292"/>
            <a:ext cx="2438400" cy="3501508"/>
          </a:xfrm>
          <a:prstGeom prst="rect">
            <a:avLst/>
          </a:prstGeom>
          <a:noFill/>
        </p:spPr>
      </p:pic>
      <p:pic>
        <p:nvPicPr>
          <p:cNvPr id="15368" name="Picture 8" descr="C:\metarigging\presentations\working\images\metarigging_toolkit_command_referenc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62600" y="1600200"/>
            <a:ext cx="3737299" cy="4648200"/>
          </a:xfrm>
          <a:prstGeom prst="rect">
            <a:avLst/>
          </a:prstGeom>
          <a:noFill/>
        </p:spPr>
      </p:pic>
      <p:pic>
        <p:nvPicPr>
          <p:cNvPr id="15369" name="Picture 9" descr="C:\metarigging\presentations\working\images\skeleton_pose_tool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0999" y="2895600"/>
            <a:ext cx="2895601" cy="1978661"/>
          </a:xfrm>
          <a:prstGeom prst="rect">
            <a:avLst/>
          </a:prstGeom>
          <a:noFill/>
        </p:spPr>
      </p:pic>
      <p:pic>
        <p:nvPicPr>
          <p:cNvPr id="15370" name="Picture 10" descr="C:\metarigging\presentations\working\images\switch_grip_set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495800" y="3657600"/>
            <a:ext cx="2628900" cy="1752600"/>
          </a:xfrm>
          <a:prstGeom prst="rect">
            <a:avLst/>
          </a:prstGeom>
          <a:noFill/>
        </p:spPr>
      </p:pic>
      <p:pic>
        <p:nvPicPr>
          <p:cNvPr id="15371" name="Picture 11" descr="C:\metarigging\presentations\working\images\rigColors_multilister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72000" y="5334000"/>
            <a:ext cx="4347779" cy="1295400"/>
          </a:xfrm>
          <a:prstGeom prst="rect">
            <a:avLst/>
          </a:prstGeom>
          <a:noFill/>
        </p:spPr>
      </p:pic>
      <p:pic>
        <p:nvPicPr>
          <p:cNvPr id="15372" name="Picture 12" descr="C:\metarigging\presentations\working\images\rigColors_attribute_editor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14400" y="4724400"/>
            <a:ext cx="2286000" cy="1894475"/>
          </a:xfrm>
          <a:prstGeom prst="rect">
            <a:avLst/>
          </a:prstGeom>
          <a:noFill/>
        </p:spPr>
      </p:pic>
      <p:pic>
        <p:nvPicPr>
          <p:cNvPr id="15367" name="Picture 7" descr="C:\metarigging\presentations\working\images\script_help_screenshot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52600" y="4940069"/>
            <a:ext cx="4191000" cy="1994131"/>
          </a:xfrm>
          <a:prstGeom prst="rect">
            <a:avLst/>
          </a:prstGeom>
          <a:noFill/>
        </p:spPr>
      </p:pic>
      <p:pic>
        <p:nvPicPr>
          <p:cNvPr id="15366" name="Picture 6" descr="C:\metarigging\presentations\working\images\xrig_live_v1_2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248400" y="2783681"/>
            <a:ext cx="2762250" cy="407431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52400"/>
            <a:ext cx="68580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Bungie Animators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6117" y="1828800"/>
            <a:ext cx="3817883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Diversity brings innovation</a:t>
            </a:r>
          </a:p>
          <a:p>
            <a:r>
              <a:rPr lang="en-US" dirty="0" smtClean="0"/>
              <a:t>A worthwhile challenge for </a:t>
            </a:r>
            <a:br>
              <a:rPr lang="en-US" dirty="0" smtClean="0"/>
            </a:br>
            <a:r>
              <a:rPr lang="en-US" dirty="0" smtClean="0"/>
              <a:t>Tech-Artists </a:t>
            </a:r>
          </a:p>
          <a:p>
            <a:r>
              <a:rPr lang="en-US" dirty="0" smtClean="0"/>
              <a:t>My role: </a:t>
            </a:r>
            <a:br>
              <a:rPr lang="en-US" dirty="0" smtClean="0"/>
            </a:br>
            <a:r>
              <a:rPr lang="en-US" dirty="0" smtClean="0"/>
              <a:t>Character Rigger</a:t>
            </a:r>
          </a:p>
          <a:p>
            <a:endParaRPr lang="en-US" dirty="0"/>
          </a:p>
        </p:txBody>
      </p:sp>
      <p:pic>
        <p:nvPicPr>
          <p:cNvPr id="1027" name="Picture 3" descr="C:\metarigging\presentations\working\images\Anim_0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82153" y="1219199"/>
            <a:ext cx="3587353" cy="5045947"/>
          </a:xfrm>
          <a:prstGeom prst="rect">
            <a:avLst/>
          </a:prstGeom>
          <a:noFill/>
        </p:spPr>
      </p:pic>
      <p:pic>
        <p:nvPicPr>
          <p:cNvPr id="1026" name="Picture 2" descr="C:\metarigging\presentations\working\images\Kurt_02_sma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4828" y="3436081"/>
            <a:ext cx="1861318" cy="2807458"/>
          </a:xfrm>
          <a:prstGeom prst="rect">
            <a:avLst/>
          </a:prstGeom>
          <a:noFill/>
        </p:spPr>
      </p:pic>
      <p:pic>
        <p:nvPicPr>
          <p:cNvPr id="2050" name="Picture 2" descr="C:\metarigging\presentations\working\images\Bill_02_sma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84828" y="1219200"/>
            <a:ext cx="1861318" cy="222431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c_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5181600" cy="9144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Way Forward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5257800" cy="12954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Open Source Animation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Tools-Based Rigging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990600" y="990600"/>
            <a:ext cx="426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Thoughts on the future of Rigging and Animation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c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3810000" cy="914400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The Way Forward: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6934200" cy="3429000"/>
          </a:xfrm>
        </p:spPr>
        <p:txBody>
          <a:bodyPr>
            <a:normAutofit/>
          </a:bodyPr>
          <a:lstStyle/>
          <a:p>
            <a:r>
              <a:rPr lang="en-US" dirty="0" smtClean="0"/>
              <a:t>Leverage multiple motion sources:</a:t>
            </a:r>
          </a:p>
          <a:p>
            <a:pPr lvl="1"/>
            <a:r>
              <a:rPr lang="en-US" dirty="0" smtClean="0"/>
              <a:t>Hand </a:t>
            </a:r>
            <a:r>
              <a:rPr lang="en-US" dirty="0" err="1" smtClean="0"/>
              <a:t>keyframe</a:t>
            </a:r>
            <a:r>
              <a:rPr lang="en-US" dirty="0" smtClean="0"/>
              <a:t>, Dynamics, Mocap</a:t>
            </a:r>
          </a:p>
          <a:p>
            <a:r>
              <a:rPr lang="en-US" dirty="0" smtClean="0"/>
              <a:t>Challenge: baked </a:t>
            </a:r>
            <a:r>
              <a:rPr lang="en-US" dirty="0" err="1" smtClean="0"/>
              <a:t>keyframe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Solutions:</a:t>
            </a:r>
          </a:p>
          <a:p>
            <a:pPr lvl="1"/>
            <a:r>
              <a:rPr lang="en-US" dirty="0" smtClean="0"/>
              <a:t>Animation layers</a:t>
            </a:r>
          </a:p>
          <a:p>
            <a:pPr lvl="1"/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Animating </a:t>
            </a:r>
            <a:b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a rig???</a:t>
            </a:r>
          </a:p>
        </p:txBody>
      </p:sp>
      <p:pic>
        <p:nvPicPr>
          <p:cNvPr id="8" name="Picture 7" descr="lic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438400"/>
            <a:ext cx="2743200" cy="36576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381000" y="609600"/>
            <a:ext cx="6934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Open Source Animation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c_b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open_source_animatio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5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rc_b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3810000" cy="914400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The Way Forward: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7239000" cy="4953000"/>
          </a:xfrm>
          <a:solidFill>
            <a:srgbClr val="000000">
              <a:alpha val="60000"/>
            </a:srgbClr>
          </a:solidFill>
        </p:spPr>
        <p:txBody>
          <a:bodyPr lIns="182880" tIns="182880" rIns="182880" bIns="182880">
            <a:normAutofit fontScale="85000" lnSpcReduction="10000"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Combine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i="1" dirty="0" smtClean="0">
                <a:solidFill>
                  <a:srgbClr val="FFFF00"/>
                </a:solidFill>
              </a:rPr>
              <a:t>Modular Procedural Rigging </a:t>
            </a:r>
            <a:r>
              <a:rPr lang="en-US" dirty="0" smtClean="0">
                <a:solidFill>
                  <a:schemeClr val="accent4"/>
                </a:solidFill>
              </a:rPr>
              <a:t/>
            </a:r>
            <a:br>
              <a:rPr lang="en-US" dirty="0" smtClean="0">
                <a:solidFill>
                  <a:schemeClr val="accent4"/>
                </a:solidFill>
              </a:rPr>
            </a:b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with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i="1" dirty="0" smtClean="0">
                <a:solidFill>
                  <a:srgbClr val="FFFF00"/>
                </a:solidFill>
              </a:rPr>
              <a:t>Open Source Animation 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Make use of a wide variety of motion sources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No more need for the rig update system!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Techniques:</a:t>
            </a:r>
          </a:p>
          <a:p>
            <a:pPr lvl="1"/>
            <a:r>
              <a:rPr lang="en-US" sz="24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ReAnimator</a:t>
            </a:r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skeleton to rig motion transfer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Rig Component Tools: </a:t>
            </a:r>
            <a:r>
              <a:rPr lang="en-US" sz="2400" dirty="0" smtClean="0">
                <a:solidFill>
                  <a:srgbClr val="FFFF00"/>
                </a:solidFill>
              </a:rPr>
              <a:t>bake on, bake off</a:t>
            </a:r>
          </a:p>
          <a:p>
            <a:pPr lvl="1"/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Localized Semantic Traversal 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Use animation layers</a:t>
            </a:r>
            <a:endParaRPr lang="en-US" sz="24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Rig requirements: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Rig driven by baked skeleton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Simple core rig, advanced tool/UI contexts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Parametric animation for the face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tool_hypergrap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504" y="3492219"/>
            <a:ext cx="1308100" cy="2984780"/>
          </a:xfrm>
          <a:prstGeom prst="rect">
            <a:avLst/>
          </a:prstGeom>
        </p:spPr>
      </p:pic>
      <p:pic>
        <p:nvPicPr>
          <p:cNvPr id="5" name="Picture 4" descr="tool_ri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524000"/>
            <a:ext cx="1315203" cy="1981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304800" y="609600"/>
            <a:ext cx="617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Tools-Based Rigging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c_b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open_source_rig_animatio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metarigging\presentations\working\images\tae_logo_concept\tae_logo2_blac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3865" y="2885751"/>
            <a:ext cx="3596851" cy="39867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76200"/>
            <a:ext cx="6858000" cy="1447800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219200"/>
            <a:ext cx="6858000" cy="3352800"/>
          </a:xfrm>
        </p:spPr>
        <p:txBody>
          <a:bodyPr/>
          <a:lstStyle/>
          <a:p>
            <a:r>
              <a:rPr lang="en-US" dirty="0" smtClean="0"/>
              <a:t>Questions and answers</a:t>
            </a:r>
          </a:p>
          <a:p>
            <a:r>
              <a:rPr lang="en-US" dirty="0" smtClean="0"/>
              <a:t>Bungie is hiring! </a:t>
            </a:r>
            <a:r>
              <a:rPr lang="en-US" dirty="0" smtClean="0">
                <a:hlinkClick r:id="rId4"/>
              </a:rPr>
              <a:t>jobs@bungie.com</a:t>
            </a:r>
            <a:endParaRPr lang="en-US" dirty="0" smtClean="0"/>
          </a:p>
          <a:p>
            <a:r>
              <a:rPr lang="en-US" dirty="0" smtClean="0"/>
              <a:t>Contact: </a:t>
            </a:r>
            <a:r>
              <a:rPr lang="en-US" dirty="0" smtClean="0">
                <a:hlinkClick r:id="rId5"/>
              </a:rPr>
              <a:t>davihunt@bungie.com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2" descr="C:\metarigging\presentations\working\images\TAE_04_smal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4830" y="2889790"/>
            <a:ext cx="3396342" cy="401538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metarigging\presentations\working\images\bill_thumbnails\bill_animation_layou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52950"/>
            <a:ext cx="9143999" cy="279158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81000"/>
            <a:ext cx="68580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What  Animators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524000"/>
            <a:ext cx="6705600" cy="2514600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WANT: 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My idea in reality as fast as possible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Fewest possible obstacles to creativity</a:t>
            </a:r>
          </a:p>
          <a:p>
            <a:pPr lvl="1"/>
            <a:r>
              <a:rPr lang="en-US" b="1" i="1" dirty="0" smtClean="0">
                <a:solidFill>
                  <a:schemeClr val="bg2"/>
                </a:solidFill>
              </a:rPr>
              <a:t>ITERATE, </a:t>
            </a:r>
            <a:r>
              <a:rPr lang="en-US" dirty="0" smtClean="0">
                <a:solidFill>
                  <a:schemeClr val="bg2"/>
                </a:solidFill>
              </a:rPr>
              <a:t>play it, integrate, collaborate</a:t>
            </a:r>
          </a:p>
          <a:p>
            <a:pPr marL="347472" lvl="1" indent="-347472" eaLnBrk="0" hangingPunct="0">
              <a:spcBef>
                <a:spcPts val="672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Lucida Grande"/>
              <a:buChar char="»"/>
            </a:pPr>
            <a:r>
              <a:rPr lang="en-US" b="1" dirty="0" smtClean="0">
                <a:solidFill>
                  <a:schemeClr val="bg1"/>
                </a:solidFill>
              </a:rPr>
              <a:t>NEED:  </a:t>
            </a:r>
            <a:r>
              <a:rPr lang="en-US" dirty="0" smtClean="0">
                <a:solidFill>
                  <a:schemeClr val="bg1"/>
                </a:solidFill>
              </a:rPr>
              <a:t>Fast, effective tools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metarigging\presentations\working\images\rigBlockdude_scrip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4746"/>
            <a:ext cx="3048000" cy="579294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7086600" cy="10668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Computer Animation is a Complicated Web of Technical Confusion!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0" y="1905001"/>
            <a:ext cx="2895600" cy="33527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Halo 3 rig = 20,000 nodes</a:t>
            </a:r>
          </a:p>
          <a:p>
            <a:r>
              <a:rPr lang="en-US" dirty="0" smtClean="0"/>
              <a:t>Dozens of </a:t>
            </a:r>
            <a:br>
              <a:rPr lang="en-US" dirty="0" smtClean="0"/>
            </a:br>
            <a:r>
              <a:rPr lang="en-US" dirty="0" smtClean="0"/>
              <a:t>Maya files build one rig</a:t>
            </a:r>
          </a:p>
          <a:p>
            <a:r>
              <a:rPr lang="en-US" dirty="0" smtClean="0"/>
              <a:t>Thousands of copies of rig in animation scenes </a:t>
            </a:r>
            <a:endParaRPr lang="en-US" dirty="0"/>
          </a:p>
        </p:txBody>
      </p:sp>
      <p:pic>
        <p:nvPicPr>
          <p:cNvPr id="1026" name="Picture 2" descr="C:\metarigging\presentations\working\images\metagraph_whole_blockdud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3549241"/>
            <a:ext cx="4495800" cy="3308759"/>
          </a:xfrm>
          <a:prstGeom prst="rect">
            <a:avLst/>
          </a:prstGeom>
          <a:noFill/>
          <a:effectLst>
            <a:outerShdw blurRad="190500" dist="139700" dir="8880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1029" name="Picture 5" descr="C:\metarigging\presentations\working\images\blockdude_maya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3949" y="1524000"/>
            <a:ext cx="3129651" cy="3352800"/>
          </a:xfrm>
          <a:prstGeom prst="rect">
            <a:avLst/>
          </a:prstGeom>
          <a:noFill/>
          <a:effectLst>
            <a:outerShdw blurRad="88900" dist="177800" dir="762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030" name="Picture 6" descr="C:\metarigging\presentations\working\images\blockdude_skelet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2667000"/>
            <a:ext cx="812161" cy="10668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600000"/>
            </a:lightRig>
          </a:scene3d>
          <a:sp3d>
            <a:bevelT/>
          </a:sp3d>
        </p:spPr>
      </p:pic>
      <p:pic>
        <p:nvPicPr>
          <p:cNvPr id="1033" name="Picture 9" descr="C:\metarigging\presentations\working\images\blockdude_mode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66800" y="1494504"/>
            <a:ext cx="762000" cy="100091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600000"/>
            </a:lightRig>
          </a:scene3d>
          <a:sp3d>
            <a:bevelT/>
          </a:sp3d>
        </p:spPr>
      </p:pic>
      <p:pic>
        <p:nvPicPr>
          <p:cNvPr id="1034" name="Picture 10" descr="C:\metarigging\presentations\working\images\blockdude_curve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7252" y="3991896"/>
            <a:ext cx="762000" cy="100091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600000"/>
            </a:lightRig>
          </a:scene3d>
          <a:sp3d>
            <a:bevelT/>
          </a:sp3d>
        </p:spPr>
      </p:pic>
      <p:cxnSp>
        <p:nvCxnSpPr>
          <p:cNvPr id="16" name="Curved Connector 15"/>
          <p:cNvCxnSpPr>
            <a:stCxn id="1032" idx="3"/>
            <a:endCxn id="1029" idx="1"/>
          </p:cNvCxnSpPr>
          <p:nvPr/>
        </p:nvCxnSpPr>
        <p:spPr>
          <a:xfrm flipV="1">
            <a:off x="1802761" y="3200400"/>
            <a:ext cx="1011188" cy="2590800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  <a:effectLst>
            <a:outerShdw blurRad="50800" dist="25400" dir="1218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33" idx="3"/>
            <a:endCxn id="1029" idx="1"/>
          </p:cNvCxnSpPr>
          <p:nvPr/>
        </p:nvCxnSpPr>
        <p:spPr>
          <a:xfrm>
            <a:off x="1828800" y="1994960"/>
            <a:ext cx="985149" cy="120544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1"/>
            </a:solidFill>
            <a:tailEnd type="arrow"/>
          </a:ln>
          <a:effectLst>
            <a:outerShdw blurRad="50800" dist="381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>
            <a:stCxn id="1029" idx="2"/>
          </p:cNvCxnSpPr>
          <p:nvPr/>
        </p:nvCxnSpPr>
        <p:spPr>
          <a:xfrm rot="16200000" flipH="1">
            <a:off x="4627787" y="4627787"/>
            <a:ext cx="1447802" cy="1945827"/>
          </a:xfrm>
          <a:prstGeom prst="curvedConnector2">
            <a:avLst/>
          </a:prstGeom>
          <a:ln>
            <a:tailEnd type="arrow"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34" idx="3"/>
            <a:endCxn id="1029" idx="1"/>
          </p:cNvCxnSpPr>
          <p:nvPr/>
        </p:nvCxnSpPr>
        <p:spPr>
          <a:xfrm flipV="1">
            <a:off x="1509252" y="3200400"/>
            <a:ext cx="1304697" cy="1291952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  <a:effectLst>
            <a:outerShdw blurRad="50800" dist="254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25"/>
          <p:cNvCxnSpPr>
            <a:stCxn id="1029" idx="2"/>
          </p:cNvCxnSpPr>
          <p:nvPr/>
        </p:nvCxnSpPr>
        <p:spPr>
          <a:xfrm rot="16200000" flipH="1">
            <a:off x="4856387" y="4399187"/>
            <a:ext cx="1219202" cy="2174427"/>
          </a:xfrm>
          <a:prstGeom prst="curvedConnector2">
            <a:avLst/>
          </a:prstGeom>
          <a:ln w="22225">
            <a:tailEnd type="arrow"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1029" idx="2"/>
          </p:cNvCxnSpPr>
          <p:nvPr/>
        </p:nvCxnSpPr>
        <p:spPr>
          <a:xfrm rot="16200000" flipH="1">
            <a:off x="5084987" y="4170587"/>
            <a:ext cx="990602" cy="2403027"/>
          </a:xfrm>
          <a:prstGeom prst="curvedConnector2">
            <a:avLst/>
          </a:prstGeom>
          <a:ln w="34925">
            <a:tailEnd type="arrow"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030" idx="3"/>
            <a:endCxn id="1029" idx="1"/>
          </p:cNvCxnSpPr>
          <p:nvPr/>
        </p:nvCxnSpPr>
        <p:spPr>
          <a:xfrm>
            <a:off x="1421761" y="3200400"/>
            <a:ext cx="1392188" cy="1588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  <a:effectLst>
            <a:outerShdw blurRad="50800" dist="254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C:\metarigging\presentations\working\images\blockdude_grips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0600" y="5257800"/>
            <a:ext cx="812161" cy="10668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600000"/>
            </a:lightRig>
          </a:scene3d>
          <a:sp3d>
            <a:bevelT/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6477000" cy="1143000"/>
          </a:xfrm>
        </p:spPr>
        <p:txBody>
          <a:bodyPr/>
          <a:lstStyle/>
          <a:p>
            <a:r>
              <a:rPr lang="en-US" dirty="0" smtClean="0"/>
              <a:t>Rig == User Interface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0" y="1890486"/>
            <a:ext cx="2514600" cy="3429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UI Must be:</a:t>
            </a:r>
          </a:p>
          <a:p>
            <a:r>
              <a:rPr lang="en-US" dirty="0" smtClean="0"/>
              <a:t>Intuitive</a:t>
            </a:r>
          </a:p>
          <a:p>
            <a:r>
              <a:rPr lang="en-US" dirty="0" smtClean="0"/>
              <a:t>Efficient</a:t>
            </a:r>
          </a:p>
          <a:p>
            <a:r>
              <a:rPr lang="en-US" dirty="0" smtClean="0"/>
              <a:t>Powerful</a:t>
            </a:r>
          </a:p>
          <a:p>
            <a:r>
              <a:rPr lang="en-US" dirty="0" smtClean="0"/>
              <a:t>FUN!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5" name="rig_features_preview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" y="14478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commending A Strategy">
  <a:themeElements>
    <a:clrScheme name="Recommending A Strategy 1">
      <a:dk1>
        <a:srgbClr val="009999"/>
      </a:dk1>
      <a:lt1>
        <a:srgbClr val="FFFFFF"/>
      </a:lt1>
      <a:dk2>
        <a:srgbClr val="000066"/>
      </a:dk2>
      <a:lt2>
        <a:srgbClr val="339966"/>
      </a:lt2>
      <a:accent1>
        <a:srgbClr val="00CC99"/>
      </a:accent1>
      <a:accent2>
        <a:srgbClr val="0099CC"/>
      </a:accent2>
      <a:accent3>
        <a:srgbClr val="AAAAB8"/>
      </a:accent3>
      <a:accent4>
        <a:srgbClr val="DADADA"/>
      </a:accent4>
      <a:accent5>
        <a:srgbClr val="AAE2CA"/>
      </a:accent5>
      <a:accent6>
        <a:srgbClr val="008AB9"/>
      </a:accent6>
      <a:hlink>
        <a:srgbClr val="336699"/>
      </a:hlink>
      <a:folHlink>
        <a:srgbClr val="B2B2B2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Recommending A Strategy">
  <a:themeElements>
    <a:clrScheme name="Recommending A Strategy 1">
      <a:dk1>
        <a:srgbClr val="009999"/>
      </a:dk1>
      <a:lt1>
        <a:srgbClr val="FFFFFF"/>
      </a:lt1>
      <a:dk2>
        <a:srgbClr val="000066"/>
      </a:dk2>
      <a:lt2>
        <a:srgbClr val="339966"/>
      </a:lt2>
      <a:accent1>
        <a:srgbClr val="00CC99"/>
      </a:accent1>
      <a:accent2>
        <a:srgbClr val="0099CC"/>
      </a:accent2>
      <a:accent3>
        <a:srgbClr val="AAAAB8"/>
      </a:accent3>
      <a:accent4>
        <a:srgbClr val="DADADA"/>
      </a:accent4>
      <a:accent5>
        <a:srgbClr val="AAE2CA"/>
      </a:accent5>
      <a:accent6>
        <a:srgbClr val="008AB9"/>
      </a:accent6>
      <a:hlink>
        <a:srgbClr val="336699"/>
      </a:hlink>
      <a:folHlink>
        <a:srgbClr val="B2B2B2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Recommending A Strategy">
  <a:themeElements>
    <a:clrScheme name="Recommending A Strategy 1">
      <a:dk1>
        <a:srgbClr val="009999"/>
      </a:dk1>
      <a:lt1>
        <a:srgbClr val="FFFFFF"/>
      </a:lt1>
      <a:dk2>
        <a:srgbClr val="000066"/>
      </a:dk2>
      <a:lt2>
        <a:srgbClr val="339966"/>
      </a:lt2>
      <a:accent1>
        <a:srgbClr val="00CC99"/>
      </a:accent1>
      <a:accent2>
        <a:srgbClr val="0099CC"/>
      </a:accent2>
      <a:accent3>
        <a:srgbClr val="AAAAB8"/>
      </a:accent3>
      <a:accent4>
        <a:srgbClr val="DADADA"/>
      </a:accent4>
      <a:accent5>
        <a:srgbClr val="AAE2CA"/>
      </a:accent5>
      <a:accent6>
        <a:srgbClr val="008AB9"/>
      </a:accent6>
      <a:hlink>
        <a:srgbClr val="336699"/>
      </a:hlink>
      <a:folHlink>
        <a:srgbClr val="B2B2B2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Recommending A Strategy">
  <a:themeElements>
    <a:clrScheme name="Recommending A Strategy 1">
      <a:dk1>
        <a:srgbClr val="009999"/>
      </a:dk1>
      <a:lt1>
        <a:srgbClr val="FFFFFF"/>
      </a:lt1>
      <a:dk2>
        <a:srgbClr val="000066"/>
      </a:dk2>
      <a:lt2>
        <a:srgbClr val="339966"/>
      </a:lt2>
      <a:accent1>
        <a:srgbClr val="00CC99"/>
      </a:accent1>
      <a:accent2>
        <a:srgbClr val="0099CC"/>
      </a:accent2>
      <a:accent3>
        <a:srgbClr val="AAAAB8"/>
      </a:accent3>
      <a:accent4>
        <a:srgbClr val="DADADA"/>
      </a:accent4>
      <a:accent5>
        <a:srgbClr val="AAE2CA"/>
      </a:accent5>
      <a:accent6>
        <a:srgbClr val="008AB9"/>
      </a:accent6>
      <a:hlink>
        <a:srgbClr val="336699"/>
      </a:hlink>
      <a:folHlink>
        <a:srgbClr val="B2B2B2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GDC09_yellow</Template>
  <TotalTime>4666</TotalTime>
  <Words>2560</Words>
  <Application>Microsoft Office PowerPoint</Application>
  <PresentationFormat>On-screen Show (4:3)</PresentationFormat>
  <Paragraphs>615</Paragraphs>
  <Slides>65</Slides>
  <Notes>59</Notes>
  <HiddenSlides>0</HiddenSlides>
  <MMClips>13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Recommending A Strategy</vt:lpstr>
      <vt:lpstr>1_Recommending A Strategy</vt:lpstr>
      <vt:lpstr>2_Recommending A Strategy</vt:lpstr>
      <vt:lpstr>3_Recommending A Strategy</vt:lpstr>
      <vt:lpstr>Slide 1</vt:lpstr>
      <vt:lpstr>Modular Procedural Rigging</vt:lpstr>
      <vt:lpstr>Bungie Autodesk Masterclass</vt:lpstr>
      <vt:lpstr>Contents</vt:lpstr>
      <vt:lpstr>Definition of Terms</vt:lpstr>
      <vt:lpstr>Bungie Animators</vt:lpstr>
      <vt:lpstr>What  Animators Want</vt:lpstr>
      <vt:lpstr>Computer Animation is a Complicated Web of Technical Confusion!</vt:lpstr>
      <vt:lpstr>Rig == User Interface</vt:lpstr>
      <vt:lpstr>Tactical Realities  of Large Scale Game Production</vt:lpstr>
      <vt:lpstr>Tactical Realities  of Large Scale Game Production</vt:lpstr>
      <vt:lpstr>Tactical Realities  of Large Scale Game Production</vt:lpstr>
      <vt:lpstr>Tactical Realities  of Large Scale Game Production</vt:lpstr>
      <vt:lpstr>Biggest Rigging Challenge: Scene Traversal</vt:lpstr>
      <vt:lpstr>Scene Traversal Problem Example: Halo 3 Weapon Rig System</vt:lpstr>
      <vt:lpstr>Slide 16</vt:lpstr>
      <vt:lpstr>Slide 17</vt:lpstr>
      <vt:lpstr>Slide 18</vt:lpstr>
      <vt:lpstr>Explicit Scene Traversal (Illustrate the problem)</vt:lpstr>
      <vt:lpstr>Hard-Coded Rig Data Conventions  will eventually lead to this mess: </vt:lpstr>
      <vt:lpstr>Slide 21</vt:lpstr>
      <vt:lpstr>Olde Solutions to the Problem of  Scene Traversal</vt:lpstr>
      <vt:lpstr>Olde Solutions to the Problem of  Scene Traversal</vt:lpstr>
      <vt:lpstr>Other Solutions to the Problem of  Scene Traversal</vt:lpstr>
      <vt:lpstr>Other Solutions to the Problem of  Scene Traversal</vt:lpstr>
      <vt:lpstr>Designing Systems for  Semantic Traversal</vt:lpstr>
      <vt:lpstr>Designing Systems for  Semantic Traversal</vt:lpstr>
      <vt:lpstr>Designing Systems for  Semantic Traversal</vt:lpstr>
      <vt:lpstr>Designing Systems for  Semantic Traversal</vt:lpstr>
      <vt:lpstr>Designing Systems for  Semantic Traversal</vt:lpstr>
      <vt:lpstr>Building a Metadata Node Network</vt:lpstr>
      <vt:lpstr>Building a Metadata Node Network</vt:lpstr>
      <vt:lpstr>Building a Metadata Node Network</vt:lpstr>
      <vt:lpstr>Building a Metadata Node Network</vt:lpstr>
      <vt:lpstr>Building a Metadata Node Network</vt:lpstr>
      <vt:lpstr>Building a Metadata Node Network</vt:lpstr>
      <vt:lpstr>Building a Metadata Node Network</vt:lpstr>
      <vt:lpstr>Building a Metadata Node Network</vt:lpstr>
      <vt:lpstr>Modular Procedural Rigging</vt:lpstr>
      <vt:lpstr>Slide 40</vt:lpstr>
      <vt:lpstr> Modular Procedural Rigging</vt:lpstr>
      <vt:lpstr> Modular Procedural Rigging</vt:lpstr>
      <vt:lpstr> Modular Procedural Rigging</vt:lpstr>
      <vt:lpstr> (not) Modular Procedural Rigging</vt:lpstr>
      <vt:lpstr> Modular Procedural Rigging</vt:lpstr>
      <vt:lpstr> Modular Procedural Rigging</vt:lpstr>
      <vt:lpstr> Modular Procedural Rigging</vt:lpstr>
      <vt:lpstr> Modular Procedural Rigging</vt:lpstr>
      <vt:lpstr> Modular Procedural Rigging</vt:lpstr>
      <vt:lpstr>Cinematic Animation Tools</vt:lpstr>
      <vt:lpstr> Modular Procedural Rigging</vt:lpstr>
      <vt:lpstr>Slide 52</vt:lpstr>
      <vt:lpstr>Facial Animation Rig (on the inside)</vt:lpstr>
      <vt:lpstr>Faceplane Rig Component</vt:lpstr>
      <vt:lpstr>Distributing Rig Updates</vt:lpstr>
      <vt:lpstr>ReAnimator</vt:lpstr>
      <vt:lpstr>Slide 57</vt:lpstr>
      <vt:lpstr>Skeleton  Pose Tool </vt:lpstr>
      <vt:lpstr>Animation Tools  That Leverage The  Metadata Node Network</vt:lpstr>
      <vt:lpstr>The Way Forward</vt:lpstr>
      <vt:lpstr>The Way Forward:</vt:lpstr>
      <vt:lpstr>Slide 62</vt:lpstr>
      <vt:lpstr>The Way Forward:</vt:lpstr>
      <vt:lpstr>Slide 64</vt:lpstr>
      <vt:lpstr>The End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Hunt</dc:creator>
  <cp:lastModifiedBy>David Hunt</cp:lastModifiedBy>
  <cp:revision>501</cp:revision>
  <dcterms:created xsi:type="dcterms:W3CDTF">2008-09-28T04:22:04Z</dcterms:created>
  <dcterms:modified xsi:type="dcterms:W3CDTF">2009-03-18T15:27:23Z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